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3"/>
  </p:notesMasterIdLst>
  <p:handoutMasterIdLst>
    <p:handoutMasterId r:id="rId14"/>
  </p:handoutMasterIdLst>
  <p:sldIdLst>
    <p:sldId id="257" r:id="rId3"/>
    <p:sldId id="293" r:id="rId4"/>
    <p:sldId id="295" r:id="rId5"/>
    <p:sldId id="291" r:id="rId6"/>
    <p:sldId id="280" r:id="rId7"/>
    <p:sldId id="259" r:id="rId8"/>
    <p:sldId id="256" r:id="rId9"/>
    <p:sldId id="278" r:id="rId10"/>
    <p:sldId id="279" r:id="rId11"/>
    <p:sldId id="294"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jyo07" initials="g" lastIdx="1" clrIdx="0">
    <p:extLst>
      <p:ext uri="{19B8F6BF-5375-455C-9EA6-DF929625EA0E}">
        <p15:presenceInfo xmlns:p15="http://schemas.microsoft.com/office/powerpoint/2012/main" userId="gojyo0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BF3"/>
    <a:srgbClr val="FFDDFF"/>
    <a:srgbClr val="E7E7FF"/>
    <a:srgbClr val="CCCCFF"/>
    <a:srgbClr val="FF99FF"/>
    <a:srgbClr val="99FF99"/>
    <a:srgbClr val="CCFFCC"/>
    <a:srgbClr val="FFCCFF"/>
    <a:srgbClr val="00D2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2662" autoAdjust="0"/>
  </p:normalViewPr>
  <p:slideViewPr>
    <p:cSldViewPr snapToGrid="0">
      <p:cViewPr varScale="1">
        <p:scale>
          <a:sx n="68" d="100"/>
          <a:sy n="68" d="100"/>
        </p:scale>
        <p:origin x="1044" y="72"/>
      </p:cViewPr>
      <p:guideLst/>
    </p:cSldViewPr>
  </p:slideViewPr>
  <p:notesTextViewPr>
    <p:cViewPr>
      <p:scale>
        <a:sx n="1" d="1"/>
        <a:sy n="1" d="1"/>
      </p:scale>
      <p:origin x="0" y="0"/>
    </p:cViewPr>
  </p:notesTextViewPr>
  <p:sorterViewPr>
    <p:cViewPr>
      <p:scale>
        <a:sx n="100" d="100"/>
        <a:sy n="100" d="100"/>
      </p:scale>
      <p:origin x="0" y="-2028"/>
    </p:cViewPr>
  </p:sorter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4981"/>
          </a:xfrm>
          <a:prstGeom prst="rect">
            <a:avLst/>
          </a:prstGeom>
        </p:spPr>
        <p:txBody>
          <a:bodyPr vert="horz" lIns="91440" tIns="45720" rIns="91440" bIns="45720" rtlCol="0"/>
          <a:lstStyle>
            <a:lvl1pPr algn="r">
              <a:defRPr sz="1200"/>
            </a:lvl1pPr>
          </a:lstStyle>
          <a:p>
            <a:fld id="{28D972D0-AB0D-43E7-B02C-A8B3B7A8C6B7}" type="datetimeFigureOut">
              <a:rPr kumimoji="1" lang="ja-JP" altLang="en-US" smtClean="0"/>
              <a:t>2023/12/4</a:t>
            </a:fld>
            <a:endParaRPr kumimoji="1" lang="ja-JP" altLang="en-US"/>
          </a:p>
        </p:txBody>
      </p:sp>
      <p:sp>
        <p:nvSpPr>
          <p:cNvPr id="4" name="フッター プレースホルダー 3"/>
          <p:cNvSpPr>
            <a:spLocks noGrp="1"/>
          </p:cNvSpPr>
          <p:nvPr>
            <p:ph type="ftr" sz="quarter" idx="2"/>
          </p:nvPr>
        </p:nvSpPr>
        <p:spPr>
          <a:xfrm>
            <a:off x="2" y="9371333"/>
            <a:ext cx="2919413" cy="4949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3"/>
            <a:ext cx="2919412" cy="494981"/>
          </a:xfrm>
          <a:prstGeom prst="rect">
            <a:avLst/>
          </a:prstGeom>
        </p:spPr>
        <p:txBody>
          <a:bodyPr vert="horz" lIns="91440" tIns="45720" rIns="91440" bIns="45720" rtlCol="0" anchor="b"/>
          <a:lstStyle>
            <a:lvl1pPr algn="r">
              <a:defRPr sz="1200"/>
            </a:lvl1pPr>
          </a:lstStyle>
          <a:p>
            <a:fld id="{7AEF8203-821E-4E94-A911-958E7A50C0E9}" type="slidenum">
              <a:rPr kumimoji="1" lang="ja-JP" altLang="en-US" smtClean="0"/>
              <a:t>‹#›</a:t>
            </a:fld>
            <a:endParaRPr kumimoji="1" lang="ja-JP" altLang="en-US"/>
          </a:p>
        </p:txBody>
      </p:sp>
    </p:spTree>
    <p:extLst>
      <p:ext uri="{BB962C8B-B14F-4D97-AF65-F5344CB8AC3E}">
        <p14:creationId xmlns:p14="http://schemas.microsoft.com/office/powerpoint/2010/main" val="3827896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29"/>
          </a:xfrm>
          <a:prstGeom prst="rect">
            <a:avLst/>
          </a:prstGeom>
        </p:spPr>
        <p:txBody>
          <a:bodyPr vert="horz" lIns="91440" tIns="45720" rIns="91440" bIns="45720" rtlCol="0"/>
          <a:lstStyle>
            <a:lvl1pPr algn="r">
              <a:defRPr sz="1200"/>
            </a:lvl1pPr>
          </a:lstStyle>
          <a:p>
            <a:fld id="{BA495C1F-CD32-4665-970B-C5FE7AD1922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440" tIns="45720" rIns="91440" bIns="45720" rtlCol="0" anchor="b"/>
          <a:lstStyle>
            <a:lvl1pPr algn="r">
              <a:defRPr sz="1200"/>
            </a:lvl1pPr>
          </a:lstStyle>
          <a:p>
            <a:fld id="{78732B4C-F06C-4D63-B176-5A678AF41A07}" type="slidenum">
              <a:rPr kumimoji="1" lang="ja-JP" altLang="en-US" smtClean="0"/>
              <a:t>‹#›</a:t>
            </a:fld>
            <a:endParaRPr kumimoji="1" lang="ja-JP" altLang="en-US"/>
          </a:p>
        </p:txBody>
      </p:sp>
    </p:spTree>
    <p:extLst>
      <p:ext uri="{BB962C8B-B14F-4D97-AF65-F5344CB8AC3E}">
        <p14:creationId xmlns:p14="http://schemas.microsoft.com/office/powerpoint/2010/main" val="659245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この説明は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県の互助組合に加入されている方を対象としています。</a:t>
            </a:r>
          </a:p>
          <a:p>
            <a:r>
              <a:rPr kumimoji="1" lang="ja-JP" altLang="ja-JP" sz="1200" kern="1200" dirty="0">
                <a:solidFill>
                  <a:schemeClr val="tx1"/>
                </a:solidFill>
                <a:effectLst/>
                <a:latin typeface="+mn-lt"/>
                <a:ea typeface="+mn-ea"/>
                <a:cs typeface="+mn-cs"/>
              </a:rPr>
              <a:t>　互助組合から大きく</a:t>
            </a:r>
            <a:r>
              <a:rPr kumimoji="1" lang="ja-JP" altLang="en-US" sz="1200" kern="1200" dirty="0">
                <a:solidFill>
                  <a:schemeClr val="tx1"/>
                </a:solidFill>
                <a:effectLst/>
                <a:latin typeface="+mn-lt"/>
                <a:ea typeface="+mn-ea"/>
                <a:cs typeface="+mn-cs"/>
              </a:rPr>
              <a:t>４</a:t>
            </a:r>
            <a:r>
              <a:rPr kumimoji="1" lang="ja-JP" altLang="ja-JP" sz="1200" kern="1200" dirty="0">
                <a:solidFill>
                  <a:schemeClr val="tx1"/>
                </a:solidFill>
                <a:effectLst/>
                <a:latin typeface="+mn-lt"/>
                <a:ea typeface="+mn-ea"/>
                <a:cs typeface="+mn-cs"/>
              </a:rPr>
              <a:t>点について説明します。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40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kumimoji="1" lang="ja-JP" altLang="en-US" dirty="0"/>
              <a:t> 表の赤枠内に関係する説明をしました。</a:t>
            </a:r>
            <a:endParaRPr kumimoji="1" lang="en-US" altLang="ja-JP" dirty="0"/>
          </a:p>
          <a:p>
            <a:r>
              <a:rPr kumimoji="1" lang="ja-JP" altLang="en-US" dirty="0"/>
              <a:t>　「互助資料２　退職後の互助制度」では、退職後の互助制度の案内を、「互助資料３　退職後に有期職員となられる方の互助組合の加入等」では、退職後</a:t>
            </a:r>
            <a:r>
              <a:rPr kumimoji="1" lang="ja-JP" altLang="en-US" sz="1050" b="0" dirty="0"/>
              <a:t>に</a:t>
            </a:r>
            <a:r>
              <a:rPr kumimoji="1" lang="ja-JP" altLang="en-US" sz="1200" b="0" u="none" dirty="0">
                <a:latin typeface="+mn-ea"/>
                <a:ea typeface="+mn-ea"/>
              </a:rPr>
              <a:t>「</a:t>
            </a:r>
            <a:r>
              <a:rPr lang="ja-JP" altLang="en-US" sz="1200" b="0" u="none" dirty="0">
                <a:uFill>
                  <a:solidFill>
                    <a:srgbClr val="FF99CC"/>
                  </a:solidFill>
                </a:uFill>
                <a:latin typeface="+mn-ea"/>
                <a:ea typeface="+mn-ea"/>
              </a:rPr>
              <a:t>再任用</a:t>
            </a:r>
            <a:r>
              <a:rPr lang="ja-JP" altLang="en-US" sz="1200" b="0" u="none">
                <a:uFill>
                  <a:solidFill>
                    <a:srgbClr val="FF99CC"/>
                  </a:solidFill>
                </a:uFill>
                <a:latin typeface="+mn-ea"/>
                <a:ea typeface="+mn-ea"/>
              </a:rPr>
              <a:t>職員、臨時的任用職員、任期付職員、会計</a:t>
            </a:r>
            <a:r>
              <a:rPr lang="ja-JP" altLang="en-US" sz="1200" b="0" u="none" dirty="0">
                <a:uFill>
                  <a:solidFill>
                    <a:srgbClr val="FF99CC"/>
                  </a:solidFill>
                </a:uFill>
                <a:latin typeface="+mn-ea"/>
                <a:ea typeface="+mn-ea"/>
              </a:rPr>
              <a:t>年度</a:t>
            </a:r>
            <a:r>
              <a:rPr lang="ja-JP" altLang="en-US" sz="1200" b="0" u="none">
                <a:uFill>
                  <a:solidFill>
                    <a:srgbClr val="FF99CC"/>
                  </a:solidFill>
                </a:uFill>
                <a:latin typeface="+mn-ea"/>
                <a:ea typeface="+mn-ea"/>
              </a:rPr>
              <a:t>任用職員、非常勤職員」</a:t>
            </a:r>
            <a:r>
              <a:rPr lang="ja-JP" altLang="en-US" sz="1200" b="0" u="none" dirty="0">
                <a:uFill>
                  <a:solidFill>
                    <a:srgbClr val="FF99CC"/>
                  </a:solidFill>
                </a:uFill>
                <a:latin typeface="+mn-ea"/>
                <a:ea typeface="+mn-ea"/>
              </a:rPr>
              <a:t>などの有期職員として就職する場合の手続きについて説明</a:t>
            </a:r>
            <a:r>
              <a:rPr lang="ja-JP" altLang="en-US" sz="1200" b="0" u="none">
                <a:uFill>
                  <a:solidFill>
                    <a:srgbClr val="FF99CC"/>
                  </a:solidFill>
                </a:uFill>
                <a:latin typeface="+mn-ea"/>
                <a:ea typeface="+mn-ea"/>
              </a:rPr>
              <a:t>しますので、そちら</a:t>
            </a:r>
            <a:r>
              <a:rPr lang="ja-JP" altLang="en-US" sz="1200" b="0" u="none" dirty="0">
                <a:uFill>
                  <a:solidFill>
                    <a:srgbClr val="FF99CC"/>
                  </a:solidFill>
                </a:uFill>
                <a:latin typeface="+mn-ea"/>
                <a:ea typeface="+mn-ea"/>
              </a:rPr>
              <a:t>を御参照ください。</a:t>
            </a:r>
            <a:endParaRPr kumimoji="1" lang="ja-JP" altLang="en-US" sz="1200" b="0" u="none"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10</a:t>
            </a:fld>
            <a:endParaRPr kumimoji="1" lang="ja-JP" altLang="en-US"/>
          </a:p>
        </p:txBody>
      </p:sp>
    </p:spTree>
    <p:extLst>
      <p:ext uri="{BB962C8B-B14F-4D97-AF65-F5344CB8AC3E}">
        <p14:creationId xmlns:p14="http://schemas.microsoft.com/office/powerpoint/2010/main" val="151782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　退職</a:t>
            </a:r>
            <a:r>
              <a:rPr kumimoji="1" lang="ja-JP" altLang="en-US"/>
              <a:t>時給付金等の</a:t>
            </a:r>
            <a:r>
              <a:rPr kumimoji="1" lang="ja-JP" altLang="en-US" dirty="0"/>
              <a:t>手続</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707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　</a:t>
            </a:r>
            <a:r>
              <a:rPr kumimoji="1" lang="ja-JP" altLang="en-US" sz="1200" kern="1200" dirty="0">
                <a:solidFill>
                  <a:schemeClr val="tx1"/>
                </a:solidFill>
                <a:effectLst/>
                <a:latin typeface="+mn-lt"/>
                <a:ea typeface="+mn-ea"/>
                <a:cs typeface="+mn-cs"/>
              </a:rPr>
              <a:t>１</a:t>
            </a:r>
            <a:r>
              <a:rPr kumimoji="1" lang="ja-JP" altLang="ja-JP" sz="1200" kern="1200" dirty="0">
                <a:solidFill>
                  <a:schemeClr val="tx1"/>
                </a:solidFill>
                <a:effectLst/>
                <a:latin typeface="+mn-lt"/>
                <a:ea typeface="+mn-ea"/>
                <a:cs typeface="+mn-cs"/>
              </a:rPr>
              <a:t>　退職時の給付金の請求手続き　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互助組合員であった方が退職されたときは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「退会給付金」を給付しますので</a:t>
            </a:r>
            <a:r>
              <a:rPr kumimoji="1" lang="ja-JP" altLang="en-US" sz="1200" kern="1200" dirty="0">
                <a:solidFill>
                  <a:schemeClr val="tx1"/>
                </a:solidFill>
                <a:effectLst/>
                <a:latin typeface="+mn-lt"/>
                <a:ea typeface="+mn-ea"/>
                <a:cs typeface="+mn-cs"/>
              </a:rPr>
              <a:t>、退職後に</a:t>
            </a:r>
            <a:r>
              <a:rPr kumimoji="1" lang="ja-JP" altLang="ja-JP" sz="1200" kern="1200" dirty="0">
                <a:solidFill>
                  <a:schemeClr val="tx1"/>
                </a:solidFill>
                <a:effectLst/>
                <a:latin typeface="+mn-lt"/>
                <a:ea typeface="+mn-ea"/>
                <a:cs typeface="+mn-cs"/>
              </a:rPr>
              <a:t>再</a:t>
            </a:r>
            <a:r>
              <a:rPr kumimoji="1" lang="ja-JP" altLang="en-US" sz="1200" kern="1200" dirty="0">
                <a:solidFill>
                  <a:schemeClr val="tx1"/>
                </a:solidFill>
                <a:effectLst/>
                <a:latin typeface="+mn-lt"/>
                <a:ea typeface="+mn-ea"/>
                <a:cs typeface="+mn-cs"/>
              </a:rPr>
              <a:t>度</a:t>
            </a:r>
            <a:r>
              <a:rPr kumimoji="1" lang="ja-JP" altLang="ja-JP" sz="1200" kern="1200" dirty="0">
                <a:solidFill>
                  <a:schemeClr val="tx1"/>
                </a:solidFill>
                <a:effectLst/>
                <a:latin typeface="+mn-lt"/>
                <a:ea typeface="+mn-ea"/>
                <a:cs typeface="+mn-cs"/>
              </a:rPr>
              <a:t>任用される方を含めて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請求してください。</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この退会給付金は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互助組合加入時から退会されるまで納入していただいた掛金の総額から一部を控除したものです。内訳は表にあるとおり「特別退職給付金」「特別返還金」「生涯福祉給付金」の３種類です。</a:t>
            </a:r>
          </a:p>
          <a:p>
            <a:r>
              <a:rPr kumimoji="1" lang="ja-JP" altLang="ja-JP" sz="1200" kern="1200" dirty="0">
                <a:solidFill>
                  <a:schemeClr val="tx1"/>
                </a:solidFill>
                <a:effectLst/>
                <a:latin typeface="+mn-lt"/>
                <a:ea typeface="+mn-ea"/>
                <a:cs typeface="+mn-cs"/>
              </a:rPr>
              <a:t>　ちなみにその給付額は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加入年数や掛金額により個人差があります。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中途で県から市町などに異動されて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一旦互助組合を退会された方は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その都度退会給付金を給付しておりますので</a:t>
            </a:r>
            <a:r>
              <a:rPr kumimoji="1" lang="ja-JP" altLang="en-US" sz="1200" kern="1200" dirty="0">
                <a:solidFill>
                  <a:schemeClr val="tx1"/>
                </a:solidFill>
                <a:effectLst/>
                <a:latin typeface="+mn-lt"/>
                <a:ea typeface="+mn-ea"/>
                <a:cs typeface="+mn-cs"/>
              </a:rPr>
              <a:t>、御</a:t>
            </a:r>
            <a:r>
              <a:rPr kumimoji="1" lang="ja-JP" altLang="ja-JP" sz="1200" kern="1200" dirty="0">
                <a:solidFill>
                  <a:schemeClr val="tx1"/>
                </a:solidFill>
                <a:effectLst/>
                <a:latin typeface="+mn-lt"/>
                <a:ea typeface="+mn-ea"/>
                <a:cs typeface="+mn-cs"/>
              </a:rPr>
              <a:t>承知ください。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ただし、「給与の支給が県費負担の臨時的任用職員、任期付職員、再任用職員、会計年度任用職員、非常勤職員の方」及び「給与の支給が市町費負担で、公立学校共済組合員証番号の１桁目が</a:t>
            </a:r>
            <a:r>
              <a:rPr kumimoji="1" lang="en-US" altLang="ja-JP" sz="1200" kern="1200" dirty="0">
                <a:solidFill>
                  <a:schemeClr val="tx1"/>
                </a:solidFill>
                <a:effectLst/>
                <a:latin typeface="+mn-lt"/>
                <a:ea typeface="+mn-ea"/>
                <a:cs typeface="+mn-cs"/>
              </a:rPr>
              <a:t>L</a:t>
            </a:r>
            <a:r>
              <a:rPr kumimoji="1" lang="ja-JP" altLang="en-US" sz="1200" kern="1200" dirty="0">
                <a:solidFill>
                  <a:schemeClr val="tx1"/>
                </a:solidFill>
                <a:effectLst/>
                <a:latin typeface="+mn-lt"/>
                <a:ea typeface="+mn-ea"/>
                <a:cs typeface="+mn-cs"/>
              </a:rPr>
              <a:t>又は</a:t>
            </a:r>
            <a:r>
              <a:rPr kumimoji="1" lang="en-US" altLang="ja-JP" sz="1200" kern="1200" dirty="0">
                <a:solidFill>
                  <a:schemeClr val="tx1"/>
                </a:solidFill>
                <a:effectLst/>
                <a:latin typeface="+mn-lt"/>
                <a:ea typeface="+mn-ea"/>
                <a:cs typeface="+mn-cs"/>
              </a:rPr>
              <a:t>Q</a:t>
            </a:r>
            <a:r>
              <a:rPr kumimoji="1" lang="ja-JP" altLang="en-US" sz="1200" kern="1200" dirty="0">
                <a:solidFill>
                  <a:schemeClr val="tx1"/>
                </a:solidFill>
                <a:effectLst/>
                <a:latin typeface="+mn-lt"/>
                <a:ea typeface="+mn-ea"/>
                <a:cs typeface="+mn-cs"/>
              </a:rPr>
              <a:t>の方」は、退会給付金に関係する掛金を徴収していないため、提出不要です。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3</a:t>
            </a:fld>
            <a:endParaRPr kumimoji="1" lang="ja-JP" altLang="en-US"/>
          </a:p>
        </p:txBody>
      </p:sp>
    </p:spTree>
    <p:extLst>
      <p:ext uri="{BB962C8B-B14F-4D97-AF65-F5344CB8AC3E}">
        <p14:creationId xmlns:p14="http://schemas.microsoft.com/office/powerpoint/2010/main" val="316768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次に</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退会給付金は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互助組合のホームページから「退会給付金請求書」をダウンロードし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記入例に沿って記入し</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裏面に請求者本人名義の通帳のコピーを糊付けして</a:t>
            </a:r>
            <a:r>
              <a:rPr kumimoji="1" lang="ja-JP" altLang="en-US" sz="1200" kern="1200" dirty="0">
                <a:solidFill>
                  <a:schemeClr val="tx1"/>
                </a:solidFill>
                <a:effectLst/>
                <a:latin typeface="+mn-lt"/>
                <a:ea typeface="+mn-ea"/>
                <a:cs typeface="+mn-cs"/>
              </a:rPr>
              <a:t>御</a:t>
            </a:r>
            <a:r>
              <a:rPr kumimoji="1" lang="ja-JP" altLang="ja-JP" sz="1200" kern="1200" dirty="0">
                <a:solidFill>
                  <a:schemeClr val="tx1"/>
                </a:solidFill>
                <a:effectLst/>
                <a:latin typeface="+mn-lt"/>
                <a:ea typeface="+mn-ea"/>
                <a:cs typeface="+mn-cs"/>
              </a:rPr>
              <a:t>提出ください。</a:t>
            </a:r>
          </a:p>
          <a:p>
            <a:r>
              <a:rPr kumimoji="1" lang="ja-JP" altLang="ja-JP" sz="1200" kern="1200" dirty="0">
                <a:solidFill>
                  <a:schemeClr val="tx1"/>
                </a:solidFill>
                <a:effectLst/>
                <a:latin typeface="+mn-lt"/>
                <a:ea typeface="+mn-ea"/>
                <a:cs typeface="+mn-cs"/>
              </a:rPr>
              <a:t>　また</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皆様にお願いですが</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例年</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提出したかどうか分からないという問い合わせが多くあります。コピーを残すなどしていただくことをお勧めします。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803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effectLst/>
                <a:latin typeface="+mn-ea"/>
                <a:ea typeface="+mn-ea"/>
                <a:cs typeface="Times New Roman" panose="02020603050405020304" pitchFamily="18" charset="0"/>
              </a:rPr>
              <a:t>こちらの様式に受取口座の通帳のコピーを糊付けして提出してください。</a:t>
            </a:r>
            <a:endParaRPr kumimoji="1" lang="ja-JP" altLang="en-US" sz="10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5</a:t>
            </a:fld>
            <a:endParaRPr kumimoji="1" lang="ja-JP" altLang="en-US"/>
          </a:p>
        </p:txBody>
      </p:sp>
    </p:spTree>
    <p:extLst>
      <p:ext uri="{BB962C8B-B14F-4D97-AF65-F5344CB8AC3E}">
        <p14:creationId xmlns:p14="http://schemas.microsoft.com/office/powerpoint/2010/main" val="342638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lang="ja-JP" altLang="ja-JP" sz="1200" kern="100" dirty="0">
                <a:effectLst/>
                <a:latin typeface="+mn-ea"/>
                <a:ea typeface="+mn-ea"/>
                <a:cs typeface="Times New Roman" panose="02020603050405020304" pitchFamily="18" charset="0"/>
              </a:rPr>
              <a:t>次に　２　給付金の受取口座については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令和</a:t>
            </a:r>
            <a:r>
              <a:rPr lang="ja-JP" altLang="en-US" sz="1200" kern="100" dirty="0">
                <a:effectLst/>
                <a:latin typeface="+mn-ea"/>
                <a:ea typeface="+mn-ea"/>
                <a:cs typeface="Times New Roman" panose="02020603050405020304" pitchFamily="18" charset="0"/>
              </a:rPr>
              <a:t>６</a:t>
            </a:r>
            <a:r>
              <a:rPr lang="ja-JP" altLang="ja-JP" sz="1200" kern="100" dirty="0">
                <a:effectLst/>
                <a:latin typeface="+mn-ea"/>
                <a:ea typeface="+mn-ea"/>
                <a:cs typeface="Times New Roman" panose="02020603050405020304" pitchFamily="18" charset="0"/>
              </a:rPr>
              <a:t>年９月末日までは現在</a:t>
            </a:r>
            <a:r>
              <a:rPr lang="ja-JP" altLang="en-US" sz="1200" kern="100" dirty="0">
                <a:effectLst/>
                <a:latin typeface="+mn-ea"/>
                <a:ea typeface="+mn-ea"/>
                <a:cs typeface="Times New Roman" panose="02020603050405020304" pitchFamily="18" charset="0"/>
              </a:rPr>
              <a:t>御</a:t>
            </a:r>
            <a:r>
              <a:rPr lang="ja-JP" altLang="ja-JP" sz="1200" kern="100" dirty="0">
                <a:effectLst/>
                <a:latin typeface="+mn-ea"/>
                <a:ea typeface="+mn-ea"/>
                <a:cs typeface="Times New Roman" panose="02020603050405020304" pitchFamily="18" charset="0"/>
              </a:rPr>
              <a:t>利用中の登録口座の解約や名義変更をしないようにお願いします。</a:t>
            </a:r>
            <a:endParaRPr lang="ja-JP" altLang="ja-JP" sz="18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6</a:t>
            </a:fld>
            <a:endParaRPr kumimoji="1" lang="ja-JP" altLang="en-US"/>
          </a:p>
        </p:txBody>
      </p:sp>
    </p:spTree>
    <p:extLst>
      <p:ext uri="{BB962C8B-B14F-4D97-AF65-F5344CB8AC3E}">
        <p14:creationId xmlns:p14="http://schemas.microsoft.com/office/powerpoint/2010/main" val="286214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３</a:t>
            </a:r>
            <a:r>
              <a:rPr kumimoji="1" lang="ja-JP" altLang="ja-JP" sz="1200" kern="1200" dirty="0">
                <a:solidFill>
                  <a:schemeClr val="tx1"/>
                </a:solidFill>
                <a:effectLst/>
                <a:latin typeface="+mn-lt"/>
                <a:ea typeface="+mn-ea"/>
                <a:cs typeface="+mn-cs"/>
              </a:rPr>
              <a:t>　貸付金の未償還金の取扱いについてですが</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退職時に未償還金がある場合は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広島県から支給される退職手当から控除されます。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控除してもなお残金がある場合や</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退職手当が県から支給されない方については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振込についての依頼文を別途送付しますので</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指定の期日までに振り込んでください。</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7</a:t>
            </a:fld>
            <a:endParaRPr kumimoji="1" lang="ja-JP" altLang="en-US"/>
          </a:p>
        </p:txBody>
      </p:sp>
    </p:spTree>
    <p:extLst>
      <p:ext uri="{BB962C8B-B14F-4D97-AF65-F5344CB8AC3E}">
        <p14:creationId xmlns:p14="http://schemas.microsoft.com/office/powerpoint/2010/main" val="357185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退職前に一括償還を希望の方については</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１月末までに「一括償還申出書」を提出してください</a:t>
            </a:r>
            <a:r>
              <a:rPr kumimoji="1" lang="ja-JP" altLang="en-US" sz="1200" kern="1200" dirty="0">
                <a:solidFill>
                  <a:schemeClr val="tx1"/>
                </a:solidFill>
                <a:effectLst/>
                <a:latin typeface="+mn-ea"/>
                <a:ea typeface="+mn-ea"/>
                <a:cs typeface="+mn-cs"/>
              </a:rPr>
              <a:t>。</a:t>
            </a:r>
            <a:endParaRPr kumimoji="1" lang="en-US" altLang="ja-JP" sz="1200" kern="1200" dirty="0">
              <a:solidFill>
                <a:schemeClr val="tx1"/>
              </a:solidFill>
              <a:effectLst/>
              <a:latin typeface="+mn-ea"/>
              <a:ea typeface="+mn-ea"/>
              <a:cs typeface="+mn-cs"/>
            </a:endParaRPr>
          </a:p>
          <a:p>
            <a:r>
              <a:rPr lang="ja-JP" altLang="en-US" sz="1200" dirty="0">
                <a:effectLst/>
                <a:latin typeface="+mn-ea"/>
                <a:ea typeface="+mn-ea"/>
                <a:cs typeface="Times New Roman" panose="02020603050405020304" pitchFamily="18" charset="0"/>
              </a:rPr>
              <a:t>　</a:t>
            </a:r>
            <a:r>
              <a:rPr lang="ja-JP" altLang="ja-JP" sz="1200" dirty="0">
                <a:effectLst/>
                <a:latin typeface="+mn-ea"/>
                <a:ea typeface="+mn-ea"/>
                <a:cs typeface="Times New Roman" panose="02020603050405020304" pitchFamily="18" charset="0"/>
              </a:rPr>
              <a:t>様式は</a:t>
            </a:r>
            <a:r>
              <a:rPr lang="ja-JP" altLang="en-US" sz="1200" dirty="0">
                <a:effectLst/>
                <a:latin typeface="+mn-ea"/>
                <a:ea typeface="+mn-ea"/>
                <a:cs typeface="Times New Roman" panose="02020603050405020304" pitchFamily="18" charset="0"/>
              </a:rPr>
              <a:t>、</a:t>
            </a:r>
            <a:r>
              <a:rPr lang="ja-JP" altLang="ja-JP" sz="1200" dirty="0">
                <a:effectLst/>
                <a:latin typeface="+mn-ea"/>
                <a:ea typeface="+mn-ea"/>
                <a:cs typeface="Times New Roman" panose="02020603050405020304" pitchFamily="18" charset="0"/>
              </a:rPr>
              <a:t>互助組合ホームページからダウンロードしてください。</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8</a:t>
            </a:fld>
            <a:endParaRPr kumimoji="1" lang="ja-JP" altLang="en-US"/>
          </a:p>
        </p:txBody>
      </p:sp>
    </p:spTree>
    <p:extLst>
      <p:ext uri="{BB962C8B-B14F-4D97-AF65-F5344CB8AC3E}">
        <p14:creationId xmlns:p14="http://schemas.microsoft.com/office/powerpoint/2010/main" val="88533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こちらの</a:t>
            </a:r>
            <a:r>
              <a:rPr lang="ja-JP" altLang="ja-JP" sz="1200" dirty="0">
                <a:effectLst/>
                <a:latin typeface="+mn-ea"/>
                <a:ea typeface="+mn-ea"/>
                <a:cs typeface="Times New Roman" panose="02020603050405020304" pitchFamily="18" charset="0"/>
              </a:rPr>
              <a:t>様式を</a:t>
            </a:r>
            <a:r>
              <a:rPr lang="ja-JP" altLang="en-US" sz="1200" dirty="0">
                <a:effectLst/>
                <a:latin typeface="+mn-ea"/>
                <a:ea typeface="+mn-ea"/>
                <a:cs typeface="Times New Roman" panose="02020603050405020304" pitchFamily="18" charset="0"/>
              </a:rPr>
              <a:t>記入例により作成して、</a:t>
            </a:r>
            <a:r>
              <a:rPr lang="ja-JP" altLang="ja-JP" sz="1200" dirty="0">
                <a:effectLst/>
                <a:latin typeface="+mn-ea"/>
                <a:ea typeface="+mn-ea"/>
                <a:cs typeface="Times New Roman" panose="02020603050405020304" pitchFamily="18" charset="0"/>
              </a:rPr>
              <a:t>提出して</a:t>
            </a:r>
            <a:r>
              <a:rPr lang="ja-JP" altLang="en-US" sz="1200" dirty="0">
                <a:effectLst/>
                <a:latin typeface="+mn-ea"/>
                <a:ea typeface="+mn-ea"/>
                <a:cs typeface="Times New Roman" panose="02020603050405020304" pitchFamily="18" charset="0"/>
              </a:rPr>
              <a:t>ください</a:t>
            </a:r>
            <a:r>
              <a:rPr lang="ja-JP" altLang="ja-JP" sz="1200" dirty="0">
                <a:effectLst/>
                <a:latin typeface="+mn-ea"/>
                <a:ea typeface="+mn-ea"/>
                <a:cs typeface="Times New Roman" panose="02020603050405020304" pitchFamily="18" charset="0"/>
              </a:rPr>
              <a:t>。</a:t>
            </a:r>
            <a:endParaRPr kumimoji="1" lang="ja-JP" altLang="en-US" sz="10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9</a:t>
            </a:fld>
            <a:endParaRPr kumimoji="1" lang="ja-JP" altLang="en-US"/>
          </a:p>
        </p:txBody>
      </p:sp>
    </p:spTree>
    <p:extLst>
      <p:ext uri="{BB962C8B-B14F-4D97-AF65-F5344CB8AC3E}">
        <p14:creationId xmlns:p14="http://schemas.microsoft.com/office/powerpoint/2010/main" val="409308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D103AB-C33E-4674-BDB2-644E3632A39E}"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65358"/>
            <a:ext cx="2743200" cy="365125"/>
          </a:xfrm>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87614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C26F07-3481-4406-B343-2599D0C19CA5}"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0677583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5C72FE-D13F-48D2-9FA5-8A0236D17512}"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54452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75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2144910"/>
            <a:ext cx="10058400" cy="4680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8" name="日付プレースホルダー 7"/>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9" name="フッター プレースホルダー 8"/>
          <p:cNvSpPr>
            <a:spLocks noGrp="1"/>
          </p:cNvSpPr>
          <p:nvPr>
            <p:ph type="ftr" sz="quarter" idx="11"/>
          </p:nvPr>
        </p:nvSpPr>
        <p:spPr/>
        <p:txBody>
          <a:bodyPr/>
          <a:lstStyle/>
          <a:p>
            <a:endParaRPr lang="en-US" dirty="0"/>
          </a:p>
        </p:txBody>
      </p:sp>
      <p:sp>
        <p:nvSpPr>
          <p:cNvPr id="10" name="スライド番号プレースホルダー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990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9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70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108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279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67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12/4/2023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491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E721BE-BF21-4862-9EF5-D80AF6D6FD7B}"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498307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1976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879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164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C16F61-1CCF-4F25-A633-EB5723D307C0}"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08497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E1488-8F13-4241-853A-9B52386F2DE1}"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28290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889307-F1B3-43BC-A6C0-CC11B9796529}" type="datetime1">
              <a:rPr kumimoji="1" lang="ja-JP" altLang="en-US" smtClean="0"/>
              <a:t>2023/12/4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4933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F84665-6C3E-4B27-8D74-6A53342E931C}" type="datetime1">
              <a:rPr kumimoji="1" lang="ja-JP" altLang="en-US" smtClean="0"/>
              <a:t>2023/12/4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74768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189CA-7792-423F-AC89-AF97535EF4B6}" type="datetime1">
              <a:rPr kumimoji="1" lang="ja-JP" altLang="en-US" smtClean="0"/>
              <a:t>2023/12/4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76008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3C26F07-3481-4406-B343-2599D0C19CA5}"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2113691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29A87A-0D51-49FE-83EA-E582A508DE6F}"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9318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6F07-3481-4406-B343-2599D0C19CA5}" type="datetime1">
              <a:rPr kumimoji="1" lang="ja-JP" altLang="en-US" smtClean="0"/>
              <a:t>2023/12/4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819468" y="6554258"/>
            <a:ext cx="372532" cy="303742"/>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110191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366771"/>
            <a:ext cx="10058400" cy="454711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12/4/2023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097280" y="131693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3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51000" y="1431211"/>
            <a:ext cx="9144000" cy="1788262"/>
          </a:xfrm>
          <a:solidFill>
            <a:srgbClr val="99FF99"/>
          </a:solidFill>
          <a:scene3d>
            <a:camera prst="orthographicFront"/>
            <a:lightRig rig="threePt" dir="t"/>
          </a:scene3d>
          <a:sp3d>
            <a:bevelT/>
          </a:sp3d>
        </p:spPr>
        <p:txBody>
          <a:bodyPr anchor="ctr" anchorCtr="1">
            <a:normAutofit/>
          </a:bodyPr>
          <a:lstStyle/>
          <a:p>
            <a:r>
              <a:rPr kumimoji="1" lang="ja-JP" altLang="en-US" sz="7000" b="1" dirty="0">
                <a:latin typeface="HG丸ｺﾞｼｯｸM-PRO" panose="020F0600000000000000" pitchFamily="50" charset="-128"/>
                <a:ea typeface="HG丸ｺﾞｼｯｸM-PRO" panose="020F0600000000000000" pitchFamily="50" charset="-128"/>
              </a:rPr>
              <a:t>互助組合説明</a:t>
            </a:r>
            <a:br>
              <a:rPr kumimoji="1" lang="en-US" altLang="ja-JP" sz="7000" b="1" dirty="0">
                <a:latin typeface="HG丸ｺﾞｼｯｸM-PRO" panose="020F0600000000000000" pitchFamily="50" charset="-128"/>
                <a:ea typeface="HG丸ｺﾞｼｯｸM-PRO" panose="020F0600000000000000" pitchFamily="50" charset="-128"/>
              </a:rPr>
            </a:br>
            <a:r>
              <a:rPr kumimoji="1" lang="ja-JP" altLang="en-US" sz="2700" b="1" dirty="0">
                <a:latin typeface="HG丸ｺﾞｼｯｸM-PRO" panose="020F0600000000000000" pitchFamily="50" charset="-128"/>
                <a:ea typeface="HG丸ｺﾞｼｯｸM-PRO" panose="020F0600000000000000" pitchFamily="50" charset="-128"/>
              </a:rPr>
              <a:t>～</a:t>
            </a:r>
            <a:r>
              <a:rPr kumimoji="1" lang="ja-JP" altLang="en-US" sz="2700" b="1" u="sng" dirty="0">
                <a:latin typeface="HG丸ｺﾞｼｯｸM-PRO" panose="020F0600000000000000" pitchFamily="50" charset="-128"/>
                <a:ea typeface="HG丸ｺﾞｼｯｸM-PRO" panose="020F0600000000000000" pitchFamily="50" charset="-128"/>
              </a:rPr>
              <a:t>広島県の</a:t>
            </a:r>
            <a:r>
              <a:rPr kumimoji="1" lang="ja-JP" altLang="en-US" sz="2700" b="1" dirty="0">
                <a:latin typeface="HG丸ｺﾞｼｯｸM-PRO" panose="020F0600000000000000" pitchFamily="50" charset="-128"/>
                <a:ea typeface="HG丸ｺﾞｼｯｸM-PRO" panose="020F0600000000000000" pitchFamily="50" charset="-128"/>
              </a:rPr>
              <a:t>互助組合員の方へ～</a:t>
            </a:r>
          </a:p>
        </p:txBody>
      </p:sp>
      <p:sp>
        <p:nvSpPr>
          <p:cNvPr id="6" name="スライド番号プレースホルダー 5">
            <a:extLst>
              <a:ext uri="{FF2B5EF4-FFF2-40B4-BE49-F238E27FC236}">
                <a16:creationId xmlns:a16="http://schemas.microsoft.com/office/drawing/2014/main" id="{E8451B8C-1A44-4CC9-9CD1-1DD934976679}"/>
              </a:ext>
            </a:extLst>
          </p:cNvPr>
          <p:cNvSpPr>
            <a:spLocks noGrp="1"/>
          </p:cNvSpPr>
          <p:nvPr>
            <p:ph type="sldNum" sz="quarter" idx="12"/>
          </p:nvPr>
        </p:nvSpPr>
        <p:spPr/>
        <p:txBody>
          <a:bodyPr/>
          <a:lstStyle/>
          <a:p>
            <a:fld id="{4F4F5B68-5971-4DD5-9BAE-CFB197CB6D3D}" type="slidenum">
              <a:rPr kumimoji="1" lang="ja-JP" altLang="en-US" smtClean="0"/>
              <a:t>1</a:t>
            </a:fld>
            <a:endParaRPr kumimoji="1" lang="ja-JP" altLang="en-US"/>
          </a:p>
        </p:txBody>
      </p:sp>
      <p:pic>
        <p:nvPicPr>
          <p:cNvPr id="5" name="図 4">
            <a:extLst>
              <a:ext uri="{FF2B5EF4-FFF2-40B4-BE49-F238E27FC236}">
                <a16:creationId xmlns:a16="http://schemas.microsoft.com/office/drawing/2014/main" id="{CDCF1144-504E-4476-805C-06EBBA48CF60}"/>
              </a:ext>
            </a:extLst>
          </p:cNvPr>
          <p:cNvPicPr>
            <a:picLocks noChangeAspect="1"/>
          </p:cNvPicPr>
          <p:nvPr/>
        </p:nvPicPr>
        <p:blipFill>
          <a:blip r:embed="rId5"/>
          <a:stretch>
            <a:fillRect/>
          </a:stretch>
        </p:blipFill>
        <p:spPr>
          <a:xfrm>
            <a:off x="7409873" y="849826"/>
            <a:ext cx="3385127" cy="404367"/>
          </a:xfrm>
          <a:prstGeom prst="rect">
            <a:avLst/>
          </a:prstGeom>
        </p:spPr>
      </p:pic>
      <p:sp>
        <p:nvSpPr>
          <p:cNvPr id="4" name="テキスト ボックス 3">
            <a:extLst>
              <a:ext uri="{FF2B5EF4-FFF2-40B4-BE49-F238E27FC236}">
                <a16:creationId xmlns:a16="http://schemas.microsoft.com/office/drawing/2014/main" id="{B1E0927A-7D4D-4E72-A285-3C0FD15BAEB7}"/>
              </a:ext>
            </a:extLst>
          </p:cNvPr>
          <p:cNvSpPr txBox="1"/>
          <p:nvPr/>
        </p:nvSpPr>
        <p:spPr>
          <a:xfrm>
            <a:off x="1290782" y="3974519"/>
            <a:ext cx="9864436" cy="1569660"/>
          </a:xfrm>
          <a:prstGeom prst="rect">
            <a:avLst/>
          </a:prstGeom>
          <a:noFill/>
        </p:spPr>
        <p:txBody>
          <a:bodyPr wrap="square" rtlCol="0">
            <a:spAutoFit/>
          </a:bodyPr>
          <a:lstStyle/>
          <a:p>
            <a:r>
              <a:rPr kumimoji="1" lang="ja-JP" altLang="en-US" sz="2400" dirty="0">
                <a:uFill>
                  <a:solidFill>
                    <a:srgbClr val="FFC000"/>
                  </a:solidFill>
                </a:uFill>
                <a:latin typeface="HG丸ｺﾞｼｯｸM-PRO" panose="020F0600000000000000" pitchFamily="50" charset="-128"/>
                <a:ea typeface="HG丸ｺﾞｼｯｸM-PRO" panose="020F0600000000000000" pitchFamily="50" charset="-128"/>
              </a:rPr>
              <a:t>第１　退職時給付金等の手続</a:t>
            </a:r>
            <a:endParaRPr kumimoji="1" lang="en-US" altLang="ja-JP" sz="2400" dirty="0">
              <a:uFill>
                <a:solidFill>
                  <a:srgbClr val="FFC000"/>
                </a:solidFill>
              </a:uFill>
              <a:latin typeface="HG丸ｺﾞｼｯｸM-PRO" panose="020F0600000000000000" pitchFamily="50" charset="-128"/>
              <a:ea typeface="HG丸ｺﾞｼｯｸM-PRO" panose="020F0600000000000000" pitchFamily="50" charset="-128"/>
            </a:endParaRPr>
          </a:p>
          <a:p>
            <a:r>
              <a:rPr kumimoji="1" lang="ja-JP" altLang="en-US" sz="2400" dirty="0">
                <a:uFill>
                  <a:solidFill>
                    <a:srgbClr val="00B0F0"/>
                  </a:solidFill>
                </a:uFill>
                <a:latin typeface="HG丸ｺﾞｼｯｸM-PRO" panose="020F0600000000000000" pitchFamily="50" charset="-128"/>
                <a:ea typeface="HG丸ｺﾞｼｯｸM-PRO" panose="020F0600000000000000" pitchFamily="50" charset="-128"/>
              </a:rPr>
              <a:t>第２　退職後の互助制度</a:t>
            </a:r>
            <a:endParaRPr lang="en-US" altLang="ja-JP" sz="2400" dirty="0">
              <a:uFill>
                <a:solidFill>
                  <a:srgbClr val="FFC000"/>
                </a:solidFill>
              </a:uFill>
              <a:latin typeface="HG丸ｺﾞｼｯｸM-PRO" panose="020F0600000000000000" pitchFamily="50" charset="-128"/>
              <a:ea typeface="HG丸ｺﾞｼｯｸM-PRO" panose="020F0600000000000000" pitchFamily="50" charset="-128"/>
            </a:endParaRPr>
          </a:p>
          <a:p>
            <a:r>
              <a:rPr lang="ja-JP" altLang="en-US" sz="2400" dirty="0">
                <a:uFill>
                  <a:solidFill>
                    <a:srgbClr val="FF99CC"/>
                  </a:solidFill>
                </a:uFill>
                <a:latin typeface="HG丸ｺﾞｼｯｸM-PRO" panose="020F0600000000000000" pitchFamily="50" charset="-128"/>
                <a:ea typeface="HG丸ｺﾞｼｯｸM-PRO" panose="020F0600000000000000" pitchFamily="50" charset="-128"/>
              </a:rPr>
              <a:t>第３　退職後に有期職員 </a:t>
            </a:r>
            <a:r>
              <a:rPr lang="en-US" altLang="ja-JP" sz="2400" dirty="0">
                <a:uFill>
                  <a:solidFill>
                    <a:srgbClr val="FF99CC"/>
                  </a:solidFill>
                </a:uFill>
                <a:latin typeface="HG丸ｺﾞｼｯｸM-PRO" panose="020F0600000000000000" pitchFamily="50" charset="-128"/>
                <a:ea typeface="HG丸ｺﾞｼｯｸM-PRO" panose="020F0600000000000000" pitchFamily="50" charset="-128"/>
              </a:rPr>
              <a:t>(</a:t>
            </a:r>
            <a:r>
              <a:rPr lang="ja-JP" altLang="en-US" sz="2400" dirty="0">
                <a:uFill>
                  <a:solidFill>
                    <a:srgbClr val="FF99CC"/>
                  </a:solidFill>
                </a:uFill>
                <a:latin typeface="HG丸ｺﾞｼｯｸM-PRO" panose="020F0600000000000000" pitchFamily="50" charset="-128"/>
                <a:ea typeface="HG丸ｺﾞｼｯｸM-PRO" panose="020F0600000000000000" pitchFamily="50" charset="-128"/>
              </a:rPr>
              <a:t>再任用職員、臨時的任用職員、任期付職員、　</a:t>
            </a:r>
            <a:endParaRPr lang="en-US" altLang="ja-JP" sz="2400" dirty="0">
              <a:uFill>
                <a:solidFill>
                  <a:srgbClr val="FF99CC"/>
                </a:solidFill>
              </a:uFill>
              <a:latin typeface="HG丸ｺﾞｼｯｸM-PRO" panose="020F0600000000000000" pitchFamily="50" charset="-128"/>
              <a:ea typeface="HG丸ｺﾞｼｯｸM-PRO" panose="020F0600000000000000" pitchFamily="50" charset="-128"/>
            </a:endParaRPr>
          </a:p>
          <a:p>
            <a:r>
              <a:rPr lang="ja-JP" altLang="en-US" sz="2400" dirty="0">
                <a:uFill>
                  <a:solidFill>
                    <a:srgbClr val="FF99CC"/>
                  </a:solidFill>
                </a:uFill>
                <a:latin typeface="HG丸ｺﾞｼｯｸM-PRO" panose="020F0600000000000000" pitchFamily="50" charset="-128"/>
                <a:ea typeface="HG丸ｺﾞｼｯｸM-PRO" panose="020F0600000000000000" pitchFamily="50" charset="-128"/>
              </a:rPr>
              <a:t>　　会計年度任用職員、非常勤職員</a:t>
            </a:r>
            <a:r>
              <a:rPr lang="en-US" altLang="ja-JP" sz="2400" dirty="0">
                <a:uFill>
                  <a:solidFill>
                    <a:srgbClr val="FF99CC"/>
                  </a:solidFill>
                </a:uFill>
                <a:latin typeface="HG丸ｺﾞｼｯｸM-PRO" panose="020F0600000000000000" pitchFamily="50" charset="-128"/>
                <a:ea typeface="HG丸ｺﾞｼｯｸM-PRO" panose="020F0600000000000000" pitchFamily="50" charset="-128"/>
              </a:rPr>
              <a:t>) </a:t>
            </a:r>
            <a:r>
              <a:rPr lang="ja-JP" altLang="en-US" sz="2400" dirty="0">
                <a:uFill>
                  <a:solidFill>
                    <a:srgbClr val="FF99CC"/>
                  </a:solidFill>
                </a:uFill>
                <a:latin typeface="HG丸ｺﾞｼｯｸM-PRO" panose="020F0600000000000000" pitchFamily="50" charset="-128"/>
                <a:ea typeface="HG丸ｺﾞｼｯｸM-PRO" panose="020F0600000000000000" pitchFamily="50" charset="-128"/>
              </a:rPr>
              <a:t>となられる方の互助組合の加入等</a:t>
            </a:r>
            <a:endParaRPr lang="en-US" altLang="ja-JP" sz="2400" dirty="0">
              <a:uFill>
                <a:solidFill>
                  <a:srgbClr val="FF99CC"/>
                </a:solidFill>
              </a:u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16E9CD7-9DEA-41BC-8041-7C19BA325E7C}"/>
              </a:ext>
            </a:extLst>
          </p:cNvPr>
          <p:cNvSpPr txBox="1"/>
          <p:nvPr/>
        </p:nvSpPr>
        <p:spPr>
          <a:xfrm>
            <a:off x="4805218" y="4451572"/>
            <a:ext cx="4384964" cy="307777"/>
          </a:xfrm>
          <a:prstGeom prst="rect">
            <a:avLst/>
          </a:prstGeom>
          <a:solidFill>
            <a:srgbClr val="E9FBF3"/>
          </a:solidFill>
        </p:spPr>
        <p:txBody>
          <a:bodyPr wrap="square">
            <a:spAutoFit/>
          </a:bodyPr>
          <a:lstStyle/>
          <a:p>
            <a:r>
              <a:rPr kumimoji="1" lang="ja-JP" altLang="en-US" sz="1400" dirty="0">
                <a:solidFill>
                  <a:schemeClr val="tx1"/>
                </a:solidFill>
              </a:rPr>
              <a:t>→「互助資料２　退職後の互助制度」で解説します。</a:t>
            </a:r>
            <a:endParaRPr lang="ja-JP" altLang="en-US" sz="1400" dirty="0"/>
          </a:p>
        </p:txBody>
      </p:sp>
      <p:sp>
        <p:nvSpPr>
          <p:cNvPr id="8" name="テキスト ボックス 7">
            <a:extLst>
              <a:ext uri="{FF2B5EF4-FFF2-40B4-BE49-F238E27FC236}">
                <a16:creationId xmlns:a16="http://schemas.microsoft.com/office/drawing/2014/main" id="{6D8E2FF3-5101-4D36-94B6-882B4FE1C45E}"/>
              </a:ext>
            </a:extLst>
          </p:cNvPr>
          <p:cNvSpPr txBox="1"/>
          <p:nvPr/>
        </p:nvSpPr>
        <p:spPr>
          <a:xfrm>
            <a:off x="2249736" y="5544179"/>
            <a:ext cx="7069755" cy="307777"/>
          </a:xfrm>
          <a:prstGeom prst="rect">
            <a:avLst/>
          </a:prstGeom>
          <a:solidFill>
            <a:srgbClr val="E9FBF3"/>
          </a:solidFill>
        </p:spPr>
        <p:txBody>
          <a:bodyPr wrap="square">
            <a:spAutoFit/>
          </a:bodyPr>
          <a:lstStyle/>
          <a:p>
            <a:r>
              <a:rPr kumimoji="1" lang="ja-JP" altLang="en-US" sz="1400" dirty="0">
                <a:solidFill>
                  <a:schemeClr val="tx1"/>
                </a:solidFill>
              </a:rPr>
              <a:t>→「互助資料３　退職後に有期職員となられる方の互助組合の加入等」で解説します。</a:t>
            </a:r>
            <a:endParaRPr lang="ja-JP" altLang="en-US" sz="1400" dirty="0"/>
          </a:p>
        </p:txBody>
      </p:sp>
      <p:pic>
        <p:nvPicPr>
          <p:cNvPr id="9" name="オーディオ 8">
            <a:hlinkClick r:id="" action="ppaction://media"/>
            <a:extLst>
              <a:ext uri="{FF2B5EF4-FFF2-40B4-BE49-F238E27FC236}">
                <a16:creationId xmlns:a16="http://schemas.microsoft.com/office/drawing/2014/main" id="{1893A93F-444B-4A3A-9E88-8A6CFF0BB3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37698126"/>
      </p:ext>
    </p:extLst>
  </p:cSld>
  <p:clrMapOvr>
    <a:masterClrMapping/>
  </p:clrMapOvr>
  <mc:AlternateContent xmlns:mc="http://schemas.openxmlformats.org/markup-compatibility/2006">
    <mc:Choice xmlns:p14="http://schemas.microsoft.com/office/powerpoint/2010/main" Requires="p14">
      <p:transition spd="slow" p14:dur="2000" advTm="10745"/>
    </mc:Choice>
    <mc:Fallback>
      <p:transition spd="slow" advTm="10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3F81FD3-D6A0-44CB-9A26-C97AACDE68DF}"/>
              </a:ext>
            </a:extLst>
          </p:cNvPr>
          <p:cNvPicPr>
            <a:picLocks noChangeAspect="1"/>
          </p:cNvPicPr>
          <p:nvPr/>
        </p:nvPicPr>
        <p:blipFill rotWithShape="1">
          <a:blip r:embed="rId5"/>
          <a:srcRect l="1478" t="3297" r="9980" b="9005"/>
          <a:stretch/>
        </p:blipFill>
        <p:spPr>
          <a:xfrm>
            <a:off x="1760310" y="846987"/>
            <a:ext cx="9363677" cy="5852142"/>
          </a:xfrm>
          <a:prstGeom prst="rect">
            <a:avLst/>
          </a:prstGeom>
        </p:spPr>
      </p:pic>
      <p:sp>
        <p:nvSpPr>
          <p:cNvPr id="4" name="スライド番号プレースホルダー 3">
            <a:extLst>
              <a:ext uri="{FF2B5EF4-FFF2-40B4-BE49-F238E27FC236}">
                <a16:creationId xmlns:a16="http://schemas.microsoft.com/office/drawing/2014/main" id="{31596D59-D957-4EC1-B8AD-5514A06109A1}"/>
              </a:ext>
            </a:extLst>
          </p:cNvPr>
          <p:cNvSpPr>
            <a:spLocks noGrp="1"/>
          </p:cNvSpPr>
          <p:nvPr>
            <p:ph type="sldNum" sz="quarter" idx="12"/>
          </p:nvPr>
        </p:nvSpPr>
        <p:spPr/>
        <p:txBody>
          <a:bodyPr/>
          <a:lstStyle/>
          <a:p>
            <a:fld id="{4F4F5B68-5971-4DD5-9BAE-CFB197CB6D3D}" type="slidenum">
              <a:rPr kumimoji="1" lang="ja-JP" altLang="en-US" smtClean="0"/>
              <a:t>10</a:t>
            </a:fld>
            <a:endParaRPr kumimoji="1" lang="ja-JP" altLang="en-US"/>
          </a:p>
        </p:txBody>
      </p:sp>
      <p:sp>
        <p:nvSpPr>
          <p:cNvPr id="7" name="タイトル 1">
            <a:extLst>
              <a:ext uri="{FF2B5EF4-FFF2-40B4-BE49-F238E27FC236}">
                <a16:creationId xmlns:a16="http://schemas.microsoft.com/office/drawing/2014/main" id="{83D7BBA5-1133-4ADB-9CBB-DD08AF0B1725}"/>
              </a:ext>
            </a:extLst>
          </p:cNvPr>
          <p:cNvSpPr>
            <a:spLocks noGrp="1"/>
          </p:cNvSpPr>
          <p:nvPr/>
        </p:nvSpPr>
        <p:spPr>
          <a:xfrm>
            <a:off x="822000" y="155210"/>
            <a:ext cx="10548000" cy="612000"/>
          </a:xfrm>
          <a:prstGeom prst="rect">
            <a:avLst/>
          </a:prstGeom>
          <a:solidFill>
            <a:srgbClr val="7030A0"/>
          </a:solidFill>
          <a:scene3d>
            <a:camera prst="orthographicFront"/>
            <a:lightRig rig="threePt" dir="t"/>
          </a:scene3d>
          <a:sp3d>
            <a:bevelT/>
          </a:sp3d>
        </p:spPr>
        <p:txBody>
          <a:bodyPr vert="horz" lIns="91440" tIns="7200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kumimoji="1" lang="ja-JP" altLang="en-US" sz="4000" b="1" dirty="0">
                <a:solidFill>
                  <a:schemeClr val="bg1"/>
                </a:solidFill>
              </a:rPr>
              <a:t>退職後のフロー図</a:t>
            </a:r>
          </a:p>
        </p:txBody>
      </p:sp>
      <p:sp>
        <p:nvSpPr>
          <p:cNvPr id="8" name="正方形/長方形 7">
            <a:extLst>
              <a:ext uri="{FF2B5EF4-FFF2-40B4-BE49-F238E27FC236}">
                <a16:creationId xmlns:a16="http://schemas.microsoft.com/office/drawing/2014/main" id="{677614F5-F8E3-4FEF-B1F0-602FE8E5FE17}"/>
              </a:ext>
            </a:extLst>
          </p:cNvPr>
          <p:cNvSpPr/>
          <p:nvPr/>
        </p:nvSpPr>
        <p:spPr>
          <a:xfrm>
            <a:off x="3610649" y="1776213"/>
            <a:ext cx="2147011" cy="864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9" name="吹き出し: 線 8">
            <a:extLst>
              <a:ext uri="{FF2B5EF4-FFF2-40B4-BE49-F238E27FC236}">
                <a16:creationId xmlns:a16="http://schemas.microsoft.com/office/drawing/2014/main" id="{BFE1567F-1403-4A74-A7AD-180A19542205}"/>
              </a:ext>
            </a:extLst>
          </p:cNvPr>
          <p:cNvSpPr/>
          <p:nvPr/>
        </p:nvSpPr>
        <p:spPr>
          <a:xfrm>
            <a:off x="338241" y="1683847"/>
            <a:ext cx="2761673" cy="1382624"/>
          </a:xfrm>
          <a:prstGeom prst="borderCallout1">
            <a:avLst>
              <a:gd name="adj1" fmla="val 43145"/>
              <a:gd name="adj2" fmla="val 102369"/>
              <a:gd name="adj3" fmla="val 57838"/>
              <a:gd name="adj4" fmla="val 118848"/>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400" dirty="0">
                <a:solidFill>
                  <a:schemeClr val="tx1"/>
                </a:solidFill>
              </a:rPr>
              <a:t>こちらに該当する方の説明は、「互助資料３　退職後に有期職員となられる方の互助組合の加入等」で解説します。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10" name="矢印: 折線 9">
            <a:extLst>
              <a:ext uri="{FF2B5EF4-FFF2-40B4-BE49-F238E27FC236}">
                <a16:creationId xmlns:a16="http://schemas.microsoft.com/office/drawing/2014/main" id="{9F0696BF-F82E-4210-B570-F9673025693B}"/>
              </a:ext>
            </a:extLst>
          </p:cNvPr>
          <p:cNvSpPr/>
          <p:nvPr/>
        </p:nvSpPr>
        <p:spPr>
          <a:xfrm flipV="1">
            <a:off x="1323566" y="3066471"/>
            <a:ext cx="598620" cy="2839279"/>
          </a:xfrm>
          <a:prstGeom prst="bentArrow">
            <a:avLst>
              <a:gd name="adj1" fmla="val 4233"/>
              <a:gd name="adj2" fmla="val 9935"/>
              <a:gd name="adj3" fmla="val 27780"/>
              <a:gd name="adj4" fmla="val 32321"/>
            </a:avLst>
          </a:prstGeom>
          <a:solidFill>
            <a:srgbClr val="FF99CC"/>
          </a:solidFill>
          <a:ln>
            <a:solidFill>
              <a:srgbClr val="FF99FF"/>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FDDF6175-6142-4A31-B0F8-F04C98285F1B}"/>
              </a:ext>
            </a:extLst>
          </p:cNvPr>
          <p:cNvSpPr/>
          <p:nvPr/>
        </p:nvSpPr>
        <p:spPr>
          <a:xfrm>
            <a:off x="1844947" y="5674832"/>
            <a:ext cx="9135638" cy="91637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正方形/長方形 11">
            <a:extLst>
              <a:ext uri="{FF2B5EF4-FFF2-40B4-BE49-F238E27FC236}">
                <a16:creationId xmlns:a16="http://schemas.microsoft.com/office/drawing/2014/main" id="{6E6F9602-80AE-48A4-89C9-202635EDADBB}"/>
              </a:ext>
            </a:extLst>
          </p:cNvPr>
          <p:cNvSpPr/>
          <p:nvPr/>
        </p:nvSpPr>
        <p:spPr>
          <a:xfrm>
            <a:off x="1844946" y="4912562"/>
            <a:ext cx="9135637" cy="6931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 name="正方形/長方形 12">
            <a:extLst>
              <a:ext uri="{FF2B5EF4-FFF2-40B4-BE49-F238E27FC236}">
                <a16:creationId xmlns:a16="http://schemas.microsoft.com/office/drawing/2014/main" id="{56AF96B1-309B-443F-9B63-281ABA8694AA}"/>
              </a:ext>
            </a:extLst>
          </p:cNvPr>
          <p:cNvSpPr/>
          <p:nvPr/>
        </p:nvSpPr>
        <p:spPr>
          <a:xfrm>
            <a:off x="1844945" y="4086688"/>
            <a:ext cx="9135637" cy="75847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吹き出し: 線 13">
            <a:extLst>
              <a:ext uri="{FF2B5EF4-FFF2-40B4-BE49-F238E27FC236}">
                <a16:creationId xmlns:a16="http://schemas.microsoft.com/office/drawing/2014/main" id="{D4726E19-C1EC-4394-BFAA-E65609A1A9DD}"/>
              </a:ext>
            </a:extLst>
          </p:cNvPr>
          <p:cNvSpPr/>
          <p:nvPr/>
        </p:nvSpPr>
        <p:spPr>
          <a:xfrm>
            <a:off x="9449802" y="2625109"/>
            <a:ext cx="2538256" cy="1201627"/>
          </a:xfrm>
          <a:prstGeom prst="borderCallout1">
            <a:avLst>
              <a:gd name="adj1" fmla="val 18244"/>
              <a:gd name="adj2" fmla="val -3299"/>
              <a:gd name="adj3" fmla="val 42713"/>
              <a:gd name="adj4" fmla="val -83944"/>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400" dirty="0">
                <a:solidFill>
                  <a:schemeClr val="tx1"/>
                </a:solidFill>
              </a:rPr>
              <a:t>退職後の医療制度の</a:t>
            </a:r>
            <a:r>
              <a:rPr kumimoji="1" lang="ja-JP" altLang="en-US" sz="1400">
                <a:solidFill>
                  <a:schemeClr val="tx1"/>
                </a:solidFill>
              </a:rPr>
              <a:t>説明は、「</a:t>
            </a:r>
            <a:r>
              <a:rPr kumimoji="1" lang="ja-JP" altLang="en-US" sz="1400" dirty="0">
                <a:solidFill>
                  <a:schemeClr val="tx1"/>
                </a:solidFill>
              </a:rPr>
              <a:t>互助資料２　退職後の互助制度」で解説します。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15" name="矢印: 折線 14">
            <a:extLst>
              <a:ext uri="{FF2B5EF4-FFF2-40B4-BE49-F238E27FC236}">
                <a16:creationId xmlns:a16="http://schemas.microsoft.com/office/drawing/2014/main" id="{F6187DEE-B949-4567-AE11-BFD337524E6D}"/>
              </a:ext>
            </a:extLst>
          </p:cNvPr>
          <p:cNvSpPr/>
          <p:nvPr/>
        </p:nvSpPr>
        <p:spPr>
          <a:xfrm flipH="1" flipV="1">
            <a:off x="11011712" y="3780869"/>
            <a:ext cx="281586" cy="1545819"/>
          </a:xfrm>
          <a:prstGeom prst="bentArrow">
            <a:avLst>
              <a:gd name="adj1" fmla="val 4233"/>
              <a:gd name="adj2" fmla="val 9935"/>
              <a:gd name="adj3" fmla="val 27780"/>
              <a:gd name="adj4" fmla="val 32321"/>
            </a:avLst>
          </a:prstGeom>
          <a:solidFill>
            <a:srgbClr val="00B0F0"/>
          </a:solidFill>
          <a:ln>
            <a:solidFill>
              <a:srgbClr val="00B0F0"/>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6" name="テキスト ボックス 14">
            <a:extLst>
              <a:ext uri="{FF2B5EF4-FFF2-40B4-BE49-F238E27FC236}">
                <a16:creationId xmlns:a16="http://schemas.microsoft.com/office/drawing/2014/main" id="{E56B8A88-8247-4D9C-A09E-72BE736DF14B}"/>
              </a:ext>
            </a:extLst>
          </p:cNvPr>
          <p:cNvSpPr txBox="1"/>
          <p:nvPr/>
        </p:nvSpPr>
        <p:spPr>
          <a:xfrm>
            <a:off x="8768694" y="983942"/>
            <a:ext cx="2897141" cy="584775"/>
          </a:xfrm>
          <a:prstGeom prst="rect">
            <a:avLst/>
          </a:prstGeom>
          <a:noFill/>
          <a:ln>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t>この動画では、赤枠内の書類の説明が終了しました。</a:t>
            </a:r>
            <a:endParaRPr kumimoji="1" lang="ja-JP" altLang="en-US" sz="1600" dirty="0"/>
          </a:p>
        </p:txBody>
      </p:sp>
      <p:cxnSp>
        <p:nvCxnSpPr>
          <p:cNvPr id="18" name="直線コネクタ 17">
            <a:extLst>
              <a:ext uri="{FF2B5EF4-FFF2-40B4-BE49-F238E27FC236}">
                <a16:creationId xmlns:a16="http://schemas.microsoft.com/office/drawing/2014/main" id="{712C4245-C918-47B0-A26B-B286F461D40A}"/>
              </a:ext>
            </a:extLst>
          </p:cNvPr>
          <p:cNvCxnSpPr>
            <a:cxnSpLocks/>
          </p:cNvCxnSpPr>
          <p:nvPr/>
        </p:nvCxnSpPr>
        <p:spPr>
          <a:xfrm>
            <a:off x="1091004" y="2955635"/>
            <a:ext cx="1256145" cy="0"/>
          </a:xfrm>
          <a:prstGeom prst="line">
            <a:avLst/>
          </a:prstGeom>
          <a:ln w="19050">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AB6250C-8D85-45D2-90CA-B1900FED1DC6}"/>
              </a:ext>
            </a:extLst>
          </p:cNvPr>
          <p:cNvCxnSpPr>
            <a:cxnSpLocks/>
          </p:cNvCxnSpPr>
          <p:nvPr/>
        </p:nvCxnSpPr>
        <p:spPr>
          <a:xfrm>
            <a:off x="10010884" y="3749011"/>
            <a:ext cx="125614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99CE452-38F6-4FB5-B2BD-C46C3BF72CB0}"/>
              </a:ext>
            </a:extLst>
          </p:cNvPr>
          <p:cNvCxnSpPr>
            <a:cxnSpLocks/>
          </p:cNvCxnSpPr>
          <p:nvPr/>
        </p:nvCxnSpPr>
        <p:spPr>
          <a:xfrm>
            <a:off x="10244972" y="1252286"/>
            <a:ext cx="7633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オーディオ 5">
            <a:hlinkClick r:id="" action="ppaction://media"/>
            <a:extLst>
              <a:ext uri="{FF2B5EF4-FFF2-40B4-BE49-F238E27FC236}">
                <a16:creationId xmlns:a16="http://schemas.microsoft.com/office/drawing/2014/main" id="{849EE5FE-FCAE-4882-98B3-0C224A0B00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96549152"/>
      </p:ext>
    </p:extLst>
  </p:cSld>
  <p:clrMapOvr>
    <a:masterClrMapping/>
  </p:clrMapOvr>
  <mc:AlternateContent xmlns:mc="http://schemas.openxmlformats.org/markup-compatibility/2006" xmlns:p14="http://schemas.microsoft.com/office/powerpoint/2010/main">
    <mc:Choice Requires="p14">
      <p:transition spd="slow" p14:dur="2000" advTm="33370"/>
    </mc:Choice>
    <mc:Fallback xmlns="">
      <p:transition spd="slow" advTm="33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66800" y="1177845"/>
            <a:ext cx="10058400" cy="1143000"/>
          </a:xfrm>
        </p:spPr>
        <p:txBody>
          <a:bodyPr>
            <a:normAutofit/>
          </a:bodyPr>
          <a:lstStyle/>
          <a:p>
            <a:r>
              <a:rPr kumimoji="1" lang="ja-JP" altLang="en-US" sz="6000" dirty="0">
                <a:uFill>
                  <a:solidFill>
                    <a:srgbClr val="FFC000"/>
                  </a:solidFill>
                </a:uFill>
                <a:latin typeface="HG丸ｺﾞｼｯｸM-PRO" panose="020F0600000000000000" pitchFamily="50" charset="-128"/>
                <a:ea typeface="HG丸ｺﾞｼｯｸM-PRO" panose="020F0600000000000000" pitchFamily="50" charset="-128"/>
              </a:rPr>
              <a:t>第１　退職時給付金等の手続</a:t>
            </a:r>
          </a:p>
        </p:txBody>
      </p:sp>
      <p:sp>
        <p:nvSpPr>
          <p:cNvPr id="3" name="字幕 2">
            <a:extLst>
              <a:ext uri="{FF2B5EF4-FFF2-40B4-BE49-F238E27FC236}">
                <a16:creationId xmlns:a16="http://schemas.microsoft.com/office/drawing/2014/main" id="{1CDBBE53-75B3-4AE4-9871-F10560C7C37A}"/>
              </a:ext>
            </a:extLst>
          </p:cNvPr>
          <p:cNvSpPr>
            <a:spLocks noGrp="1"/>
          </p:cNvSpPr>
          <p:nvPr>
            <p:ph type="subTitle" idx="1"/>
          </p:nvPr>
        </p:nvSpPr>
        <p:spPr>
          <a:xfrm>
            <a:off x="1314256" y="5380489"/>
            <a:ext cx="10058400" cy="395348"/>
          </a:xfrm>
        </p:spPr>
        <p:txBody>
          <a:bodyPr>
            <a:normAutofit lnSpcReduction="10000"/>
          </a:bodyPr>
          <a:lstStyle/>
          <a:p>
            <a:pPr algn="ctr"/>
            <a:r>
              <a:rPr lang="ja-JP" altLang="en-US" dirty="0">
                <a:latin typeface="HG丸ｺﾞｼｯｸM-PRO" panose="020F0600000000000000" pitchFamily="50" charset="-128"/>
                <a:ea typeface="HG丸ｺﾞｼｯｸM-PRO" panose="020F0600000000000000" pitchFamily="50" charset="-128"/>
              </a:rPr>
              <a:t>一般財団法人広島県教育職員互助組合</a:t>
            </a:r>
            <a:endParaRPr kumimoji="1" lang="en-US" altLang="ja-JP" dirty="0">
              <a:latin typeface="HG丸ｺﾞｼｯｸM-PRO" panose="020F0600000000000000" pitchFamily="50" charset="-128"/>
              <a:ea typeface="HG丸ｺﾞｼｯｸM-PRO" panose="020F0600000000000000" pitchFamily="50" charset="-128"/>
            </a:endParaRPr>
          </a:p>
        </p:txBody>
      </p:sp>
      <p:pic>
        <p:nvPicPr>
          <p:cNvPr id="6" name="Picture 2" descr="動物のアナウンサーのイラスト（うさぎ）">
            <a:extLst>
              <a:ext uri="{FF2B5EF4-FFF2-40B4-BE49-F238E27FC236}">
                <a16:creationId xmlns:a16="http://schemas.microsoft.com/office/drawing/2014/main" id="{E53853E9-93C3-4CE8-BF77-C7906B024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0958" y="2068945"/>
            <a:ext cx="1810492" cy="2420444"/>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a:extLst>
              <a:ext uri="{FF2B5EF4-FFF2-40B4-BE49-F238E27FC236}">
                <a16:creationId xmlns:a16="http://schemas.microsoft.com/office/drawing/2014/main" id="{80F4AF9C-F16C-484F-9A85-55F9897441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73426613"/>
      </p:ext>
    </p:extLst>
  </p:cSld>
  <p:clrMapOvr>
    <a:masterClrMapping/>
  </p:clrMapOvr>
  <mc:AlternateContent xmlns:mc="http://schemas.openxmlformats.org/markup-compatibility/2006">
    <mc:Choice xmlns:p14="http://schemas.microsoft.com/office/powerpoint/2010/main" Requires="p14">
      <p:transition spd="slow" p14:dur="4250" advTm="4617"/>
    </mc:Choice>
    <mc:Fallback>
      <p:transition spd="slow" advTm="4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3666"/>
            <a:ext cx="10515600" cy="604800"/>
          </a:xfrm>
          <a:solidFill>
            <a:schemeClr val="accent4">
              <a:lumMod val="60000"/>
              <a:lumOff val="40000"/>
            </a:schemeClr>
          </a:solidFill>
          <a:scene3d>
            <a:camera prst="orthographicFront"/>
            <a:lightRig rig="threePt" dir="t"/>
          </a:scene3d>
          <a:sp3d>
            <a:bevelT/>
          </a:sp3d>
        </p:spPr>
        <p:txBody>
          <a:bodyPr anchor="ctr" anchorCtr="1">
            <a:noAutofit/>
          </a:bodyPr>
          <a:lstStyle/>
          <a:p>
            <a:r>
              <a:rPr lang="ja-JP" altLang="en-US" sz="4000" b="1" dirty="0">
                <a:latin typeface="HG丸ｺﾞｼｯｸM-PRO" panose="020F0600000000000000" pitchFamily="50" charset="-128"/>
                <a:ea typeface="HG丸ｺﾞｼｯｸM-PRO" panose="020F0600000000000000" pitchFamily="50" charset="-128"/>
              </a:rPr>
              <a:t>１　退職時の給付金の請求手続</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2">
            <a:extLst>
              <a:ext uri="{FF2B5EF4-FFF2-40B4-BE49-F238E27FC236}">
                <a16:creationId xmlns:a16="http://schemas.microsoft.com/office/drawing/2014/main" id="{961A80A6-569F-461B-930B-15B3515043FF}"/>
              </a:ext>
            </a:extLst>
          </p:cNvPr>
          <p:cNvSpPr>
            <a:spLocks noGrp="1"/>
          </p:cNvSpPr>
          <p:nvPr>
            <p:ph idx="1"/>
          </p:nvPr>
        </p:nvSpPr>
        <p:spPr>
          <a:xfrm>
            <a:off x="724428" y="1047671"/>
            <a:ext cx="10743143" cy="2110356"/>
          </a:xfrm>
        </p:spPr>
        <p:txBody>
          <a:bodyPr lIns="36000" tIns="0" rIns="36000" bIns="0">
            <a:normAutofit fontScale="92500"/>
          </a:bodyPr>
          <a:lstStyle/>
          <a:p>
            <a:pPr marL="0" indent="0">
              <a:buNone/>
            </a:pPr>
            <a:r>
              <a:rPr lang="ja-JP" altLang="en-US" sz="2400" dirty="0"/>
              <a:t>　</a:t>
            </a:r>
            <a:r>
              <a:rPr lang="ja-JP" altLang="en-US" sz="2400" dirty="0">
                <a:latin typeface="HG丸ｺﾞｼｯｸM-PRO" panose="020F0600000000000000" pitchFamily="50" charset="-128"/>
                <a:ea typeface="HG丸ｺﾞｼｯｸM-PRO" panose="020F0600000000000000" pitchFamily="50" charset="-128"/>
              </a:rPr>
              <a:t>互助組合員の方は、</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互退会給付金請求書」を提出してください。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様式は、互助組合のホームページからダウンロードして御使用ください</a:t>
            </a:r>
            <a:r>
              <a:rPr lang="en-US" altLang="ja-JP" sz="1600" dirty="0">
                <a:latin typeface="HG丸ｺﾞｼｯｸM-PRO" panose="020F0600000000000000" pitchFamily="50" charset="-128"/>
                <a:ea typeface="HG丸ｺﾞｼｯｸM-PRO" panose="020F0600000000000000" pitchFamily="50" charset="-128"/>
              </a:rPr>
              <a:t>｡</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0070C0"/>
                </a:solidFill>
                <a:latin typeface="HG丸ｺﾞｼｯｸM-PRO" panose="020F0600000000000000" pitchFamily="50" charset="-128"/>
                <a:ea typeface="HG丸ｺﾞｼｯｸM-PRO" panose="020F0600000000000000" pitchFamily="50" charset="-128"/>
              </a:rPr>
              <a:t>　①　「県費の臨時的任用職員、任期付職員、再任用職員、会計年度任用職員、非常勤職員」及び「市町費で、組合員証</a:t>
            </a:r>
            <a:endParaRPr lang="en-US" altLang="ja-JP" sz="1600" b="1"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0070C0"/>
                </a:solidFill>
                <a:latin typeface="HG丸ｺﾞｼｯｸM-PRO" panose="020F0600000000000000" pitchFamily="50" charset="-128"/>
                <a:ea typeface="HG丸ｺﾞｼｯｸM-PRO" panose="020F0600000000000000" pitchFamily="50" charset="-128"/>
              </a:rPr>
              <a:t>　　番号の１桁目が「</a:t>
            </a:r>
            <a:r>
              <a:rPr lang="en-US" altLang="ja-JP" sz="1600" b="1" dirty="0">
                <a:solidFill>
                  <a:srgbClr val="0070C0"/>
                </a:solidFill>
                <a:latin typeface="HG丸ｺﾞｼｯｸM-PRO" panose="020F0600000000000000" pitchFamily="50" charset="-128"/>
                <a:ea typeface="HG丸ｺﾞｼｯｸM-PRO" panose="020F0600000000000000" pitchFamily="50" charset="-128"/>
              </a:rPr>
              <a:t>L</a:t>
            </a:r>
            <a:r>
              <a:rPr lang="ja-JP" altLang="en-US" sz="1600" b="1" dirty="0">
                <a:solidFill>
                  <a:srgbClr val="0070C0"/>
                </a:solidFill>
                <a:latin typeface="HG丸ｺﾞｼｯｸM-PRO" panose="020F0600000000000000" pitchFamily="50" charset="-128"/>
                <a:ea typeface="HG丸ｺﾞｼｯｸM-PRO" panose="020F0600000000000000" pitchFamily="50" charset="-128"/>
              </a:rPr>
              <a:t>」又は「</a:t>
            </a:r>
            <a:r>
              <a:rPr lang="en-US" altLang="ja-JP" sz="1600" b="1" dirty="0">
                <a:solidFill>
                  <a:srgbClr val="0070C0"/>
                </a:solidFill>
                <a:latin typeface="HG丸ｺﾞｼｯｸM-PRO" panose="020F0600000000000000" pitchFamily="50" charset="-128"/>
                <a:ea typeface="HG丸ｺﾞｼｯｸM-PRO" panose="020F0600000000000000" pitchFamily="50" charset="-128"/>
              </a:rPr>
              <a:t>Q</a:t>
            </a:r>
            <a:r>
              <a:rPr lang="ja-JP" altLang="en-US" sz="1600" b="1" dirty="0">
                <a:solidFill>
                  <a:srgbClr val="0070C0"/>
                </a:solidFill>
                <a:latin typeface="HG丸ｺﾞｼｯｸM-PRO" panose="020F0600000000000000" pitchFamily="50" charset="-128"/>
                <a:ea typeface="HG丸ｺﾞｼｯｸM-PRO" panose="020F0600000000000000" pitchFamily="50" charset="-128"/>
              </a:rPr>
              <a:t>」の方」は提出</a:t>
            </a:r>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不要</a:t>
            </a:r>
            <a:r>
              <a:rPr lang="ja-JP" altLang="en-US" sz="1600" b="1" dirty="0">
                <a:solidFill>
                  <a:srgbClr val="0070C0"/>
                </a:solidFill>
                <a:latin typeface="HG丸ｺﾞｼｯｸM-PRO" panose="020F0600000000000000" pitchFamily="50" charset="-128"/>
                <a:ea typeface="HG丸ｺﾞｼｯｸM-PRO" panose="020F0600000000000000" pitchFamily="50" charset="-128"/>
              </a:rPr>
              <a:t>です。</a:t>
            </a:r>
            <a:endParaRPr lang="en-US" altLang="ja-JP" sz="1600" dirty="0"/>
          </a:p>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②　①を除く方は、退職後に再任用職員、臨時的任用職員、任期付職員、会計年度任用職員、非常勤職員として勤</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務される場合も必ず提出してください。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1" name="表 10">
            <a:extLst>
              <a:ext uri="{FF2B5EF4-FFF2-40B4-BE49-F238E27FC236}">
                <a16:creationId xmlns:a16="http://schemas.microsoft.com/office/drawing/2014/main" id="{2EA39074-D5F3-4897-8793-1DF5E93E268C}"/>
              </a:ext>
            </a:extLst>
          </p:cNvPr>
          <p:cNvGraphicFramePr>
            <a:graphicFrameLocks noGrp="1"/>
          </p:cNvGraphicFramePr>
          <p:nvPr>
            <p:extLst/>
          </p:nvPr>
        </p:nvGraphicFramePr>
        <p:xfrm>
          <a:off x="330005" y="3219381"/>
          <a:ext cx="11531990" cy="3198386"/>
        </p:xfrm>
        <a:graphic>
          <a:graphicData uri="http://schemas.openxmlformats.org/drawingml/2006/table">
            <a:tbl>
              <a:tblPr firstRow="1" bandRow="1">
                <a:tableStyleId>{5940675A-B579-460E-94D1-54222C63F5DA}</a:tableStyleId>
              </a:tblPr>
              <a:tblGrid>
                <a:gridCol w="487100">
                  <a:extLst>
                    <a:ext uri="{9D8B030D-6E8A-4147-A177-3AD203B41FA5}">
                      <a16:colId xmlns:a16="http://schemas.microsoft.com/office/drawing/2014/main" val="2940703318"/>
                    </a:ext>
                  </a:extLst>
                </a:gridCol>
                <a:gridCol w="1720796">
                  <a:extLst>
                    <a:ext uri="{9D8B030D-6E8A-4147-A177-3AD203B41FA5}">
                      <a16:colId xmlns:a16="http://schemas.microsoft.com/office/drawing/2014/main" val="1393124651"/>
                    </a:ext>
                  </a:extLst>
                </a:gridCol>
                <a:gridCol w="4807005">
                  <a:extLst>
                    <a:ext uri="{9D8B030D-6E8A-4147-A177-3AD203B41FA5}">
                      <a16:colId xmlns:a16="http://schemas.microsoft.com/office/drawing/2014/main" val="888731259"/>
                    </a:ext>
                  </a:extLst>
                </a:gridCol>
                <a:gridCol w="1823669">
                  <a:extLst>
                    <a:ext uri="{9D8B030D-6E8A-4147-A177-3AD203B41FA5}">
                      <a16:colId xmlns:a16="http://schemas.microsoft.com/office/drawing/2014/main" val="346370444"/>
                    </a:ext>
                  </a:extLst>
                </a:gridCol>
                <a:gridCol w="2693420">
                  <a:extLst>
                    <a:ext uri="{9D8B030D-6E8A-4147-A177-3AD203B41FA5}">
                      <a16:colId xmlns:a16="http://schemas.microsoft.com/office/drawing/2014/main" val="745664332"/>
                    </a:ext>
                  </a:extLst>
                </a:gridCol>
              </a:tblGrid>
              <a:tr h="467835">
                <a:tc>
                  <a:txBody>
                    <a:bodyPr/>
                    <a:lstStyle/>
                    <a:p>
                      <a:pPr algn="ctr"/>
                      <a:endParaRPr kumimoji="1" lang="ja-JP" altLang="en-US" sz="2400" b="1" dirty="0">
                        <a:latin typeface="HG丸ｺﾞｼｯｸM-PRO" panose="020F0600000000000000" pitchFamily="50" charset="-128"/>
                        <a:ea typeface="HG丸ｺﾞｼｯｸM-PRO" panose="020F0600000000000000" pitchFamily="50" charset="-128"/>
                      </a:endParaRPr>
                    </a:p>
                  </a:txBody>
                  <a:tcPr vert="eaVert">
                    <a:solidFill>
                      <a:schemeClr val="accent4">
                        <a:lumMod val="20000"/>
                        <a:lumOff val="80000"/>
                      </a:schemeClr>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項目</a:t>
                      </a:r>
                    </a:p>
                  </a:txBody>
                  <a:tcPr anchor="ctr">
                    <a:solidFill>
                      <a:schemeClr val="accent4">
                        <a:lumMod val="20000"/>
                        <a:lumOff val="80000"/>
                      </a:schemeClr>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給付額</a:t>
                      </a:r>
                    </a:p>
                  </a:txBody>
                  <a:tcPr anchor="ctr">
                    <a:solidFill>
                      <a:schemeClr val="accent4">
                        <a:lumMod val="20000"/>
                        <a:lumOff val="80000"/>
                      </a:schemeClr>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提出書類</a:t>
                      </a:r>
                    </a:p>
                  </a:txBody>
                  <a:tcPr anchor="ctr">
                    <a:solidFill>
                      <a:schemeClr val="accent4">
                        <a:lumMod val="20000"/>
                        <a:lumOff val="80000"/>
                      </a:schemeClr>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備考</a:t>
                      </a:r>
                    </a:p>
                  </a:txBody>
                  <a:tcPr anchor="ctr">
                    <a:solidFill>
                      <a:schemeClr val="accent4">
                        <a:lumMod val="20000"/>
                        <a:lumOff val="80000"/>
                      </a:schemeClr>
                    </a:solidFill>
                  </a:tcPr>
                </a:tc>
                <a:extLst>
                  <a:ext uri="{0D108BD9-81ED-4DB2-BD59-A6C34878D82A}">
                    <a16:rowId xmlns:a16="http://schemas.microsoft.com/office/drawing/2014/main" val="1964995941"/>
                  </a:ext>
                </a:extLst>
              </a:tr>
              <a:tr h="67254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HG丸ｺﾞｼｯｸM-PRO" panose="020F0600000000000000" pitchFamily="50" charset="-128"/>
                          <a:ea typeface="HG丸ｺﾞｼｯｸM-PRO" panose="020F0600000000000000" pitchFamily="50" charset="-128"/>
                        </a:rPr>
                        <a:t>退会給付金</a:t>
                      </a:r>
                    </a:p>
                    <a:p>
                      <a:pPr algn="ctr"/>
                      <a:endParaRPr kumimoji="1" lang="ja-JP" altLang="en-US" sz="2400" b="1" dirty="0">
                        <a:latin typeface="HG丸ｺﾞｼｯｸM-PRO" panose="020F0600000000000000" pitchFamily="50" charset="-128"/>
                        <a:ea typeface="HG丸ｺﾞｼｯｸM-PRO" panose="020F0600000000000000" pitchFamily="50" charset="-128"/>
                      </a:endParaRPr>
                    </a:p>
                  </a:txBody>
                  <a:tcPr vert="eaVert">
                    <a:solidFill>
                      <a:schemeClr val="accent4">
                        <a:lumMod val="20000"/>
                        <a:lumOff val="80000"/>
                      </a:schemeClr>
                    </a:solidFill>
                  </a:tcPr>
                </a:tc>
                <a:tc>
                  <a:txBody>
                    <a:bodyPr/>
                    <a:lstStyle/>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特別退職給付金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sz="1400" dirty="0">
                          <a:latin typeface="HG丸ｺﾞｼｯｸM-PRO" panose="020F0600000000000000" pitchFamily="50" charset="-128"/>
                          <a:ea typeface="HG丸ｺﾞｼｯｸM-PRO" panose="020F0600000000000000" pitchFamily="50" charset="-128"/>
                        </a:rPr>
                        <a:t>　一般掛金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給料月額の</a:t>
                      </a:r>
                      <a:r>
                        <a:rPr lang="en-US" altLang="ja-JP" sz="1400" dirty="0">
                          <a:latin typeface="HG丸ｺﾞｼｯｸM-PRO" panose="020F0600000000000000" pitchFamily="50" charset="-128"/>
                          <a:ea typeface="HG丸ｺﾞｼｯｸM-PRO" panose="020F0600000000000000" pitchFamily="50" charset="-128"/>
                        </a:rPr>
                        <a:t>10/1000 [</a:t>
                      </a:r>
                      <a:r>
                        <a:rPr lang="ja-JP" altLang="en-US" sz="1400" dirty="0">
                          <a:latin typeface="HG丸ｺﾞｼｯｸM-PRO" panose="020F0600000000000000" pitchFamily="50" charset="-128"/>
                          <a:ea typeface="HG丸ｺﾞｼｯｸM-PRO" panose="020F0600000000000000" pitchFamily="50" charset="-128"/>
                        </a:rPr>
                        <a:t>平成</a:t>
                      </a:r>
                      <a:r>
                        <a:rPr lang="en-US" altLang="ja-JP" sz="1400" dirty="0">
                          <a:latin typeface="HG丸ｺﾞｼｯｸM-PRO" panose="020F0600000000000000" pitchFamily="50" charset="-128"/>
                          <a:ea typeface="HG丸ｺﾞｼｯｸM-PRO" panose="020F0600000000000000" pitchFamily="50" charset="-128"/>
                        </a:rPr>
                        <a:t>16</a:t>
                      </a:r>
                      <a:r>
                        <a:rPr lang="ja-JP" altLang="en-US" sz="1400" dirty="0">
                          <a:latin typeface="HG丸ｺﾞｼｯｸM-PRO" panose="020F0600000000000000" pitchFamily="50" charset="-128"/>
                          <a:ea typeface="HG丸ｺﾞｼｯｸM-PRO" panose="020F0600000000000000" pitchFamily="50" charset="-128"/>
                        </a:rPr>
                        <a:t>年３月までの納付分</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の総額相当額から、家族療養費給付額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平成</a:t>
                      </a:r>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年８月～平成</a:t>
                      </a:r>
                      <a:r>
                        <a:rPr lang="en-US" altLang="ja-JP" sz="1400" dirty="0">
                          <a:latin typeface="HG丸ｺﾞｼｯｸM-PRO" panose="020F0600000000000000" pitchFamily="50" charset="-128"/>
                          <a:ea typeface="HG丸ｺﾞｼｯｸM-PRO" panose="020F0600000000000000" pitchFamily="50" charset="-128"/>
                        </a:rPr>
                        <a:t>16</a:t>
                      </a:r>
                      <a:r>
                        <a:rPr lang="ja-JP" altLang="en-US" sz="1400" dirty="0">
                          <a:latin typeface="HG丸ｺﾞｼｯｸM-PRO" panose="020F0600000000000000" pitchFamily="50" charset="-128"/>
                          <a:ea typeface="HG丸ｺﾞｼｯｸM-PRO" panose="020F0600000000000000" pitchFamily="50" charset="-128"/>
                        </a:rPr>
                        <a:t>年３月受診分</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と、受給したリフレッシュ厚生計画事業附加金を控除した額の</a:t>
                      </a:r>
                      <a:r>
                        <a:rPr lang="en-US" altLang="ja-JP" sz="1400" dirty="0">
                          <a:latin typeface="HG丸ｺﾞｼｯｸM-PRO" panose="020F0600000000000000" pitchFamily="50" charset="-128"/>
                          <a:ea typeface="HG丸ｺﾞｼｯｸM-PRO" panose="020F0600000000000000" pitchFamily="50" charset="-128"/>
                        </a:rPr>
                        <a:t>90</a:t>
                      </a:r>
                      <a:r>
                        <a:rPr lang="ja-JP" altLang="en-US" sz="1400" dirty="0">
                          <a:latin typeface="HG丸ｺﾞｼｯｸM-PRO" panose="020F0600000000000000" pitchFamily="50" charset="-128"/>
                          <a:ea typeface="HG丸ｺﾞｼｯｸM-PRO" panose="020F0600000000000000" pitchFamily="50" charset="-128"/>
                        </a:rPr>
                        <a:t>％相当額</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rowSpan="3">
                  <a:txBody>
                    <a:bodyPr/>
                    <a:lstStyle/>
                    <a:p>
                      <a:r>
                        <a:rPr kumimoji="1" lang="en-US" altLang="ja-JP" sz="1400" b="1" kern="1200" dirty="0">
                          <a:solidFill>
                            <a:srgbClr val="FF0000"/>
                          </a:solidFill>
                          <a:effectLst/>
                          <a:latin typeface="HG丸ｺﾞｼｯｸM-PRO" panose="020F0600000000000000" pitchFamily="50" charset="-128"/>
                          <a:ea typeface="HG丸ｺﾞｼｯｸM-PRO" panose="020F0600000000000000" pitchFamily="50" charset="-128"/>
                        </a:rPr>
                        <a:t>互</a:t>
                      </a: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退会給付金請求書</a:t>
                      </a:r>
                    </a:p>
                  </a:txBody>
                  <a:tcPr anchor="ctr" anchorCtr="1"/>
                </a:tc>
                <a:tc rowSpan="3">
                  <a:txBody>
                    <a:bodyPr/>
                    <a:lstStyle/>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45</a:t>
                      </a:r>
                      <a:r>
                        <a:rPr lang="ja-JP" altLang="en-US" sz="1400" dirty="0">
                          <a:latin typeface="HG丸ｺﾞｼｯｸM-PRO" panose="020F0600000000000000" pitchFamily="50" charset="-128"/>
                          <a:ea typeface="HG丸ｺﾞｼｯｸM-PRO" panose="020F0600000000000000" pitchFamily="50" charset="-128"/>
                        </a:rPr>
                        <a:t>歳以上の組合員で、引き続いて退職医療制度に加入される場合は、</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退会給付金</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をその制度加入に必要な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基準掛金</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に充当させていただきます</a:t>
                      </a:r>
                      <a:r>
                        <a:rPr lang="en-US" altLang="ja-JP" sz="1400" dirty="0">
                          <a:latin typeface="HG丸ｺﾞｼｯｸM-PRO" panose="020F0600000000000000" pitchFamily="50" charset="-128"/>
                          <a:ea typeface="HG丸ｺﾞｼｯｸM-PRO" panose="020F0600000000000000" pitchFamily="50" charset="-128"/>
                        </a:rPr>
                        <a:t>｡ </a:t>
                      </a:r>
                    </a:p>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「第２　退職後の互助制度」</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「３　加入の手続」にて説明します。）</a:t>
                      </a:r>
                      <a:endParaRPr lang="en-US" altLang="ja-JP" sz="1400" dirty="0">
                        <a:latin typeface="HG丸ｺﾞｼｯｸM-PRO" panose="020F0600000000000000" pitchFamily="50" charset="-128"/>
                        <a:ea typeface="HG丸ｺﾞｼｯｸM-PRO" panose="020F0600000000000000" pitchFamily="50" charset="-128"/>
                      </a:endParaRPr>
                    </a:p>
                  </a:txBody>
                  <a:tcPr anchor="ctr" anchorCtr="1"/>
                </a:tc>
                <a:extLst>
                  <a:ext uri="{0D108BD9-81ED-4DB2-BD59-A6C34878D82A}">
                    <a16:rowId xmlns:a16="http://schemas.microsoft.com/office/drawing/2014/main" val="513739579"/>
                  </a:ext>
                </a:extLst>
              </a:tr>
              <a:tr h="889744">
                <a:tc vMerge="1">
                  <a:txBody>
                    <a:bodyPr/>
                    <a:lstStyle/>
                    <a:p>
                      <a:endParaRPr kumimoji="1" lang="ja-JP" altLang="en-US" dirty="0"/>
                    </a:p>
                  </a:txBody>
                  <a:tcPr/>
                </a:tc>
                <a:tc>
                  <a:txBody>
                    <a:bodyPr/>
                    <a:lstStyle/>
                    <a:p>
                      <a:pPr algn="ctr"/>
                      <a:r>
                        <a:rPr lang="ja-JP" altLang="en-US" sz="1400" b="1" dirty="0">
                          <a:latin typeface="HG丸ｺﾞｼｯｸM-PRO" panose="020F0600000000000000" pitchFamily="50" charset="-128"/>
                          <a:ea typeface="HG丸ｺﾞｼｯｸM-PRO" panose="020F0600000000000000" pitchFamily="50" charset="-128"/>
                        </a:rPr>
                        <a:t>特別返還金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sz="1400" dirty="0">
                          <a:latin typeface="HG丸ｺﾞｼｯｸM-PRO" panose="020F0600000000000000" pitchFamily="50" charset="-128"/>
                          <a:ea typeface="HG丸ｺﾞｼｯｸM-PRO" panose="020F0600000000000000" pitchFamily="50" charset="-128"/>
                        </a:rPr>
                        <a:t>　退職医療掛金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給料月額の</a:t>
                      </a:r>
                      <a:r>
                        <a:rPr lang="en-US" altLang="ja-JP" sz="1400" dirty="0">
                          <a:latin typeface="HG丸ｺﾞｼｯｸM-PRO" panose="020F0600000000000000" pitchFamily="50" charset="-128"/>
                          <a:ea typeface="HG丸ｺﾞｼｯｸM-PRO" panose="020F0600000000000000" pitchFamily="50" charset="-128"/>
                        </a:rPr>
                        <a:t>2/1000 [</a:t>
                      </a:r>
                      <a:r>
                        <a:rPr lang="ja-JP" altLang="en-US" sz="1400" dirty="0">
                          <a:latin typeface="HG丸ｺﾞｼｯｸM-PRO" panose="020F0600000000000000" pitchFamily="50" charset="-128"/>
                          <a:ea typeface="HG丸ｺﾞｼｯｸM-PRO" panose="020F0600000000000000" pitchFamily="50" charset="-128"/>
                        </a:rPr>
                        <a:t>互助組合加入期間の納付分</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の総額相当額</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636338986"/>
                  </a:ext>
                </a:extLst>
              </a:tr>
              <a:tr h="895927">
                <a:tc vMerge="1">
                  <a:txBody>
                    <a:bodyPr/>
                    <a:lstStyle/>
                    <a:p>
                      <a:endParaRPr kumimoji="1" lang="ja-JP" altLang="en-US" dirty="0"/>
                    </a:p>
                  </a:txBody>
                  <a:tcPr/>
                </a:tc>
                <a:tc>
                  <a:txBody>
                    <a:bodyPr/>
                    <a:lstStyle/>
                    <a:p>
                      <a:pPr algn="ctr"/>
                      <a:r>
                        <a:rPr lang="ja-JP" altLang="en-US" sz="1400" b="1" dirty="0">
                          <a:latin typeface="HG丸ｺﾞｼｯｸM-PRO" panose="020F0600000000000000" pitchFamily="50" charset="-128"/>
                          <a:ea typeface="HG丸ｺﾞｼｯｸM-PRO" panose="020F0600000000000000" pitchFamily="50" charset="-128"/>
                        </a:rPr>
                        <a:t>生涯福祉給付金</a:t>
                      </a:r>
                      <a:endParaRPr kumimoji="1" lang="ja-JP" altLang="en-US" sz="1400" b="1" dirty="0">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sz="1400" dirty="0">
                          <a:latin typeface="HG丸ｺﾞｼｯｸM-PRO" panose="020F0600000000000000" pitchFamily="50" charset="-128"/>
                          <a:ea typeface="HG丸ｺﾞｼｯｸM-PRO" panose="020F0600000000000000" pitchFamily="50" charset="-128"/>
                        </a:rPr>
                        <a:t>　生涯福祉掛金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給料月額の</a:t>
                      </a:r>
                      <a:r>
                        <a:rPr lang="en-US" altLang="ja-JP" sz="1400" dirty="0">
                          <a:latin typeface="HG丸ｺﾞｼｯｸM-PRO" panose="020F0600000000000000" pitchFamily="50" charset="-128"/>
                          <a:ea typeface="HG丸ｺﾞｼｯｸM-PRO" panose="020F0600000000000000" pitchFamily="50" charset="-128"/>
                        </a:rPr>
                        <a:t>2/1000 [</a:t>
                      </a:r>
                      <a:r>
                        <a:rPr lang="ja-JP" altLang="en-US" sz="1400" dirty="0">
                          <a:latin typeface="HG丸ｺﾞｼｯｸM-PRO" panose="020F0600000000000000" pitchFamily="50" charset="-128"/>
                          <a:ea typeface="HG丸ｺﾞｼｯｸM-PRO" panose="020F0600000000000000" pitchFamily="50" charset="-128"/>
                        </a:rPr>
                        <a:t>互助組合加入期間の納付分</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の総額相当額</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324612863"/>
                  </a:ext>
                </a:extLst>
              </a:tr>
            </a:tbl>
          </a:graphicData>
        </a:graphic>
      </p:graphicFrame>
      <p:sp>
        <p:nvSpPr>
          <p:cNvPr id="12" name="楕円 11">
            <a:extLst>
              <a:ext uri="{FF2B5EF4-FFF2-40B4-BE49-F238E27FC236}">
                <a16:creationId xmlns:a16="http://schemas.microsoft.com/office/drawing/2014/main" id="{1944EC23-9F2F-4101-9336-3C108195D413}"/>
              </a:ext>
            </a:extLst>
          </p:cNvPr>
          <p:cNvSpPr/>
          <p:nvPr/>
        </p:nvSpPr>
        <p:spPr>
          <a:xfrm>
            <a:off x="3660460" y="991590"/>
            <a:ext cx="431257" cy="4493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BA76DFB-A70F-4CB8-8178-43EB55EDB2BF}"/>
              </a:ext>
            </a:extLst>
          </p:cNvPr>
          <p:cNvSpPr/>
          <p:nvPr/>
        </p:nvSpPr>
        <p:spPr>
          <a:xfrm flipH="1" flipV="1">
            <a:off x="7435273" y="4950692"/>
            <a:ext cx="220359" cy="220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　</a:t>
            </a:r>
          </a:p>
        </p:txBody>
      </p:sp>
      <p:pic>
        <p:nvPicPr>
          <p:cNvPr id="4" name="オーディオ 3">
            <a:hlinkClick r:id="" action="ppaction://media"/>
            <a:extLst>
              <a:ext uri="{FF2B5EF4-FFF2-40B4-BE49-F238E27FC236}">
                <a16:creationId xmlns:a16="http://schemas.microsoft.com/office/drawing/2014/main" id="{69CB7828-ACD3-4E6A-8CE8-FD368181CF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41482217"/>
      </p:ext>
    </p:extLst>
  </p:cSld>
  <p:clrMapOvr>
    <a:masterClrMapping/>
  </p:clrMapOvr>
  <mc:AlternateContent xmlns:mc="http://schemas.openxmlformats.org/markup-compatibility/2006" xmlns:p14="http://schemas.microsoft.com/office/powerpoint/2010/main">
    <mc:Choice Requires="p14">
      <p:transition spd="slow" p14:dur="55000" advTm="81351"/>
    </mc:Choice>
    <mc:Fallback xmlns="">
      <p:transition spd="slow" advTm="81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AC48670-462A-416E-ACFB-7F5083C761B5}"/>
              </a:ext>
            </a:extLst>
          </p:cNvPr>
          <p:cNvPicPr>
            <a:picLocks noChangeAspect="1"/>
          </p:cNvPicPr>
          <p:nvPr/>
        </p:nvPicPr>
        <p:blipFill rotWithShape="1">
          <a:blip r:embed="rId5"/>
          <a:srcRect l="13374" t="12868" r="16695" b="5632"/>
          <a:stretch/>
        </p:blipFill>
        <p:spPr>
          <a:xfrm>
            <a:off x="42204" y="90049"/>
            <a:ext cx="7650348" cy="4971461"/>
          </a:xfrm>
          <a:prstGeom prst="rect">
            <a:avLst/>
          </a:prstGeom>
        </p:spPr>
      </p:pic>
      <p:pic>
        <p:nvPicPr>
          <p:cNvPr id="16" name="図 15">
            <a:extLst>
              <a:ext uri="{FF2B5EF4-FFF2-40B4-BE49-F238E27FC236}">
                <a16:creationId xmlns:a16="http://schemas.microsoft.com/office/drawing/2014/main" id="{BBD4DF09-9557-4BB1-8165-2E142FAB3240}"/>
              </a:ext>
            </a:extLst>
          </p:cNvPr>
          <p:cNvPicPr>
            <a:picLocks noChangeAspect="1"/>
          </p:cNvPicPr>
          <p:nvPr/>
        </p:nvPicPr>
        <p:blipFill rotWithShape="1">
          <a:blip r:embed="rId6"/>
          <a:srcRect l="33487" t="22315" r="23157" b="60431"/>
          <a:stretch/>
        </p:blipFill>
        <p:spPr>
          <a:xfrm>
            <a:off x="6315423" y="4202241"/>
            <a:ext cx="5641145" cy="1262130"/>
          </a:xfrm>
          <a:prstGeom prst="rect">
            <a:avLst/>
          </a:prstGeom>
          <a:ln>
            <a:solidFill>
              <a:srgbClr val="FF0000"/>
            </a:solidFill>
          </a:ln>
        </p:spPr>
      </p:pic>
      <p:sp>
        <p:nvSpPr>
          <p:cNvPr id="17" name="楕円 16">
            <a:extLst>
              <a:ext uri="{FF2B5EF4-FFF2-40B4-BE49-F238E27FC236}">
                <a16:creationId xmlns:a16="http://schemas.microsoft.com/office/drawing/2014/main" id="{D24BB49B-EFD7-4C8F-BD80-135C0D75F94F}"/>
              </a:ext>
            </a:extLst>
          </p:cNvPr>
          <p:cNvSpPr/>
          <p:nvPr/>
        </p:nvSpPr>
        <p:spPr>
          <a:xfrm>
            <a:off x="3779354" y="735030"/>
            <a:ext cx="1532586" cy="746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95D19816-0657-4496-8295-63BAD68FE212}"/>
              </a:ext>
            </a:extLst>
          </p:cNvPr>
          <p:cNvSpPr/>
          <p:nvPr/>
        </p:nvSpPr>
        <p:spPr>
          <a:xfrm>
            <a:off x="2304260" y="4771351"/>
            <a:ext cx="1128257" cy="2901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角丸四角形吹き出し 9">
            <a:extLst>
              <a:ext uri="{FF2B5EF4-FFF2-40B4-BE49-F238E27FC236}">
                <a16:creationId xmlns:a16="http://schemas.microsoft.com/office/drawing/2014/main" id="{EDD34EEC-49BA-40A9-B6DE-CC7412AB6DCE}"/>
              </a:ext>
            </a:extLst>
          </p:cNvPr>
          <p:cNvSpPr/>
          <p:nvPr/>
        </p:nvSpPr>
        <p:spPr>
          <a:xfrm>
            <a:off x="3639127" y="4829970"/>
            <a:ext cx="996154" cy="397368"/>
          </a:xfrm>
          <a:prstGeom prst="wedgeRoundRectCallout">
            <a:avLst>
              <a:gd name="adj1" fmla="val -69364"/>
              <a:gd name="adj2" fmla="val -2583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クリック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0" name="楕円 19">
            <a:extLst>
              <a:ext uri="{FF2B5EF4-FFF2-40B4-BE49-F238E27FC236}">
                <a16:creationId xmlns:a16="http://schemas.microsoft.com/office/drawing/2014/main" id="{B79DD977-4943-433C-B9D9-83F9B6725CE2}"/>
              </a:ext>
            </a:extLst>
          </p:cNvPr>
          <p:cNvSpPr/>
          <p:nvPr/>
        </p:nvSpPr>
        <p:spPr>
          <a:xfrm>
            <a:off x="10343109" y="4830677"/>
            <a:ext cx="914400" cy="5924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下カーブ矢印 13">
            <a:extLst>
              <a:ext uri="{FF2B5EF4-FFF2-40B4-BE49-F238E27FC236}">
                <a16:creationId xmlns:a16="http://schemas.microsoft.com/office/drawing/2014/main" id="{E267A444-B4CE-4C90-BA1C-7314511E7F58}"/>
              </a:ext>
            </a:extLst>
          </p:cNvPr>
          <p:cNvSpPr/>
          <p:nvPr/>
        </p:nvSpPr>
        <p:spPr>
          <a:xfrm rot="21082775">
            <a:off x="3279453" y="3677681"/>
            <a:ext cx="3820598" cy="752874"/>
          </a:xfrm>
          <a:prstGeom prst="curvedDownArrow">
            <a:avLst>
              <a:gd name="adj1" fmla="val 18481"/>
              <a:gd name="adj2" fmla="val 61402"/>
              <a:gd name="adj3" fmla="val 467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左矢印吹き出し 2">
            <a:extLst>
              <a:ext uri="{FF2B5EF4-FFF2-40B4-BE49-F238E27FC236}">
                <a16:creationId xmlns:a16="http://schemas.microsoft.com/office/drawing/2014/main" id="{EEA0150F-FC7E-4B5F-9CC6-AB82DA874937}"/>
              </a:ext>
            </a:extLst>
          </p:cNvPr>
          <p:cNvSpPr/>
          <p:nvPr/>
        </p:nvSpPr>
        <p:spPr>
          <a:xfrm>
            <a:off x="7891976" y="430681"/>
            <a:ext cx="2986144" cy="858130"/>
          </a:xfrm>
          <a:prstGeom prst="leftArrowCallout">
            <a:avLst>
              <a:gd name="adj1" fmla="val 31557"/>
              <a:gd name="adj2" fmla="val 25000"/>
              <a:gd name="adj3" fmla="val 44672"/>
              <a:gd name="adj4" fmla="val 8032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dirty="0">
                <a:solidFill>
                  <a:schemeClr val="tx1"/>
                </a:solidFill>
                <a:latin typeface="HG丸ｺﾞｼｯｸM-PRO" panose="020F0600000000000000" pitchFamily="50" charset="-128"/>
                <a:ea typeface="HG丸ｺﾞｼｯｸM-PRO" panose="020F0600000000000000" pitchFamily="50" charset="-128"/>
              </a:rPr>
              <a:t>互助組合</a:t>
            </a:r>
            <a:r>
              <a:rPr kumimoji="1" lang="en-US" altLang="ja-JP" sz="2500" dirty="0">
                <a:solidFill>
                  <a:schemeClr val="tx1"/>
                </a:solidFill>
                <a:latin typeface="HG丸ｺﾞｼｯｸM-PRO" panose="020F0600000000000000" pitchFamily="50" charset="-128"/>
                <a:ea typeface="HG丸ｺﾞｼｯｸM-PRO" panose="020F0600000000000000" pitchFamily="50" charset="-128"/>
              </a:rPr>
              <a:t>HP</a:t>
            </a:r>
            <a:endParaRPr kumimoji="1"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38443BA-8EEB-4811-8C13-0758654A9737}"/>
              </a:ext>
            </a:extLst>
          </p:cNvPr>
          <p:cNvSpPr txBox="1"/>
          <p:nvPr/>
        </p:nvSpPr>
        <p:spPr>
          <a:xfrm>
            <a:off x="1755299" y="5520588"/>
            <a:ext cx="8681401" cy="1261884"/>
          </a:xfrm>
          <a:prstGeom prst="rect">
            <a:avLst/>
          </a:prstGeom>
          <a:solidFill>
            <a:schemeClr val="accent4">
              <a:lumMod val="40000"/>
              <a:lumOff val="60000"/>
            </a:schemeClr>
          </a:solid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○「退会給付金請求書」の</a:t>
            </a:r>
            <a:r>
              <a:rPr lang="ja-JP" altLang="en-US" sz="2000" dirty="0">
                <a:solidFill>
                  <a:srgbClr val="FF0000"/>
                </a:solidFill>
                <a:latin typeface="HG丸ｺﾞｼｯｸM-PRO" panose="020F0600000000000000" pitchFamily="50" charset="-128"/>
                <a:ea typeface="HG丸ｺﾞｼｯｸM-PRO" panose="020F0600000000000000" pitchFamily="50" charset="-128"/>
              </a:rPr>
              <a:t>裏面に請求者本人名義の通帳のコピーを糊付け</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○４月</a:t>
            </a:r>
            <a:r>
              <a:rPr kumimoji="1" lang="en-US" altLang="ja-JP" sz="2000" dirty="0">
                <a:latin typeface="HG丸ｺﾞｼｯｸM-PRO" panose="020F0600000000000000" pitchFamily="50" charset="-128"/>
                <a:ea typeface="HG丸ｺﾞｼｯｸM-PRO" panose="020F0600000000000000" pitchFamily="50" charset="-128"/>
              </a:rPr>
              <a:t>30</a:t>
            </a:r>
            <a:r>
              <a:rPr kumimoji="1" lang="ja-JP" altLang="en-US" sz="2000" dirty="0">
                <a:latin typeface="HG丸ｺﾞｼｯｸM-PRO" panose="020F0600000000000000" pitchFamily="50" charset="-128"/>
                <a:ea typeface="HG丸ｺﾞｼｯｸM-PRO" panose="020F0600000000000000" pitchFamily="50" charset="-128"/>
              </a:rPr>
              <a:t>日までに提出→５月送金（それ以降も毎月受付</a:t>
            </a:r>
            <a:r>
              <a:rPr lang="ja-JP" altLang="en-US" sz="2000" dirty="0">
                <a:latin typeface="HG丸ｺﾞｼｯｸM-PRO" panose="020F0600000000000000" pitchFamily="50" charset="-128"/>
                <a:ea typeface="HG丸ｺﾞｼｯｸM-PRO" panose="020F0600000000000000" pitchFamily="50" charset="-128"/>
              </a:rPr>
              <a:t>け</a:t>
            </a:r>
            <a:r>
              <a:rPr kumimoji="1" lang="ja-JP" altLang="en-US" sz="2000" dirty="0">
                <a:latin typeface="HG丸ｺﾞｼｯｸM-PRO" panose="020F0600000000000000" pitchFamily="50" charset="-128"/>
                <a:ea typeface="HG丸ｺﾞｼｯｸM-PRO" panose="020F0600000000000000" pitchFamily="50" charset="-128"/>
              </a:rPr>
              <a:t>ております）</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市町費の方は、給与支払機関から退職の情報を得るまでに時間がかかるため、送金日</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が後ろ倒しになる可能性があります。</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id="{7BDE8873-B258-4D0D-997D-00F333602522}"/>
              </a:ext>
            </a:extLst>
          </p:cNvPr>
          <p:cNvSpPr txBox="1"/>
          <p:nvPr/>
        </p:nvSpPr>
        <p:spPr>
          <a:xfrm>
            <a:off x="8128722" y="4260739"/>
            <a:ext cx="38902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ここをクリックすると様式がダウンロードできます。</a:t>
            </a:r>
          </a:p>
        </p:txBody>
      </p:sp>
      <p:pic>
        <p:nvPicPr>
          <p:cNvPr id="2" name="オーディオ 1">
            <a:hlinkClick r:id="" action="ppaction://media"/>
            <a:extLst>
              <a:ext uri="{FF2B5EF4-FFF2-40B4-BE49-F238E27FC236}">
                <a16:creationId xmlns:a16="http://schemas.microsoft.com/office/drawing/2014/main" id="{57C05640-5CE7-408B-BECF-35399F187C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313272"/>
      </p:ext>
    </p:extLst>
  </p:cSld>
  <p:clrMapOvr>
    <a:masterClrMapping/>
  </p:clrMapOvr>
  <mc:AlternateContent xmlns:mc="http://schemas.openxmlformats.org/markup-compatibility/2006" xmlns:p14="http://schemas.microsoft.com/office/powerpoint/2010/main">
    <mc:Choice Requires="p14">
      <p:transition spd="slow" p14:dur="2000" advTm="28620"/>
    </mc:Choice>
    <mc:Fallback xmlns="">
      <p:transition spd="slow" advTm="28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BC889D5-4220-4092-93A3-01622F3BC87D}"/>
              </a:ext>
            </a:extLst>
          </p:cNvPr>
          <p:cNvPicPr>
            <a:picLocks noChangeAspect="1"/>
          </p:cNvPicPr>
          <p:nvPr/>
        </p:nvPicPr>
        <p:blipFill rotWithShape="1">
          <a:blip r:embed="rId5"/>
          <a:srcRect l="3072" t="1886" r="1627"/>
          <a:stretch/>
        </p:blipFill>
        <p:spPr>
          <a:xfrm>
            <a:off x="7361381" y="599780"/>
            <a:ext cx="3494177" cy="4842011"/>
          </a:xfrm>
          <a:prstGeom prst="rect">
            <a:avLst/>
          </a:prstGeom>
          <a:ln>
            <a:solidFill>
              <a:schemeClr val="accent4">
                <a:lumMod val="60000"/>
                <a:lumOff val="40000"/>
              </a:schemeClr>
            </a:solidFill>
          </a:ln>
        </p:spPr>
      </p:pic>
      <p:pic>
        <p:nvPicPr>
          <p:cNvPr id="7" name="図 6">
            <a:extLst>
              <a:ext uri="{FF2B5EF4-FFF2-40B4-BE49-F238E27FC236}">
                <a16:creationId xmlns:a16="http://schemas.microsoft.com/office/drawing/2014/main" id="{9BF9A29B-6CCF-4368-88A7-A42828020A20}"/>
              </a:ext>
            </a:extLst>
          </p:cNvPr>
          <p:cNvPicPr>
            <a:picLocks noChangeAspect="1"/>
          </p:cNvPicPr>
          <p:nvPr/>
        </p:nvPicPr>
        <p:blipFill rotWithShape="1">
          <a:blip r:embed="rId6"/>
          <a:srcRect l="866" t="2782" r="1464"/>
          <a:stretch/>
        </p:blipFill>
        <p:spPr>
          <a:xfrm>
            <a:off x="829853" y="669908"/>
            <a:ext cx="3383781" cy="4628809"/>
          </a:xfrm>
          <a:prstGeom prst="rect">
            <a:avLst/>
          </a:prstGeom>
          <a:ln>
            <a:solidFill>
              <a:schemeClr val="accent4">
                <a:lumMod val="60000"/>
                <a:lumOff val="40000"/>
              </a:schemeClr>
            </a:solidFill>
          </a:ln>
        </p:spPr>
      </p:pic>
      <p:sp>
        <p:nvSpPr>
          <p:cNvPr id="4" name="タイトル 4">
            <a:extLst>
              <a:ext uri="{FF2B5EF4-FFF2-40B4-BE49-F238E27FC236}">
                <a16:creationId xmlns:a16="http://schemas.microsoft.com/office/drawing/2014/main" id="{924DA2F2-8C13-4998-827D-E552A08D6618}"/>
              </a:ext>
            </a:extLst>
          </p:cNvPr>
          <p:cNvSpPr txBox="1">
            <a:spLocks/>
          </p:cNvSpPr>
          <p:nvPr/>
        </p:nvSpPr>
        <p:spPr>
          <a:xfrm>
            <a:off x="3595800" y="213592"/>
            <a:ext cx="5000400" cy="343620"/>
          </a:xfrm>
          <a:prstGeom prst="rect">
            <a:avLst/>
          </a:prstGeom>
          <a:solidFill>
            <a:schemeClr val="accent4">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HG丸ｺﾞｼｯｸM-PRO" panose="020F0600000000000000" pitchFamily="50" charset="-128"/>
                <a:ea typeface="HG丸ｺﾞｼｯｸM-PRO" panose="020F0600000000000000" pitchFamily="50" charset="-128"/>
              </a:rPr>
              <a:t>互退会給付金請求書</a:t>
            </a:r>
            <a:endParaRPr lang="ja-JP" altLang="en-US"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55F9C9B4-7F03-4768-9008-4FEE8B0E68D7}"/>
              </a:ext>
            </a:extLst>
          </p:cNvPr>
          <p:cNvSpPr txBox="1"/>
          <p:nvPr/>
        </p:nvSpPr>
        <p:spPr>
          <a:xfrm>
            <a:off x="5189219" y="2685848"/>
            <a:ext cx="1627217" cy="584775"/>
          </a:xfrm>
          <a:prstGeom prst="rect">
            <a:avLst/>
          </a:prstGeom>
          <a:solidFill>
            <a:schemeClr val="accent4">
              <a:lumMod val="40000"/>
              <a:lumOff val="60000"/>
            </a:schemeClr>
          </a:solidFill>
        </p:spPr>
        <p:txBody>
          <a:bodyPr wrap="square" rtlCol="0">
            <a:spAutoFit/>
          </a:bodyPr>
          <a:lstStyle/>
          <a:p>
            <a:r>
              <a:rPr lang="ja-JP" altLang="en-US" sz="1600" dirty="0">
                <a:solidFill>
                  <a:srgbClr val="FF0000"/>
                </a:solidFill>
                <a:latin typeface="HG丸ｺﾞｼｯｸM-PRO" panose="020F0600000000000000" pitchFamily="50" charset="-128"/>
                <a:ea typeface="HG丸ｺﾞｼｯｸM-PRO" panose="020F0600000000000000" pitchFamily="50" charset="-128"/>
              </a:rPr>
              <a:t>請求者本人名義の通帳のコピー</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63896E4F-CDB2-45EC-A090-4DC9331E5CE0}"/>
              </a:ext>
            </a:extLst>
          </p:cNvPr>
          <p:cNvSpPr txBox="1"/>
          <p:nvPr/>
        </p:nvSpPr>
        <p:spPr>
          <a:xfrm>
            <a:off x="2197744" y="660478"/>
            <a:ext cx="648000" cy="276999"/>
          </a:xfrm>
          <a:prstGeom prst="rect">
            <a:avLst/>
          </a:prstGeom>
          <a:solidFill>
            <a:schemeClr val="accent4">
              <a:lumMod val="40000"/>
              <a:lumOff val="60000"/>
            </a:schemeClr>
          </a:solidFill>
        </p:spPr>
        <p:txBody>
          <a:bodyPr wrap="square" rtlCol="0" anchor="ctr">
            <a:spAutoFit/>
          </a:bodyPr>
          <a:lstStyle/>
          <a:p>
            <a:pPr algn="ctr"/>
            <a:r>
              <a:rPr lang="ja-JP" altLang="en-US" sz="1200" dirty="0">
                <a:latin typeface="HG丸ｺﾞｼｯｸM-PRO" panose="020F0600000000000000" pitchFamily="50" charset="-128"/>
                <a:ea typeface="HG丸ｺﾞｼｯｸM-PRO" panose="020F0600000000000000" pitchFamily="50" charset="-128"/>
              </a:rPr>
              <a:t>様式</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33C0F89-AF8F-4B53-910A-44B8D38E7D0C}"/>
              </a:ext>
            </a:extLst>
          </p:cNvPr>
          <p:cNvSpPr txBox="1"/>
          <p:nvPr/>
        </p:nvSpPr>
        <p:spPr>
          <a:xfrm>
            <a:off x="8784469" y="599780"/>
            <a:ext cx="648000" cy="276999"/>
          </a:xfrm>
          <a:prstGeom prst="rect">
            <a:avLst/>
          </a:prstGeom>
          <a:solidFill>
            <a:schemeClr val="accent4">
              <a:lumMod val="40000"/>
              <a:lumOff val="60000"/>
            </a:schemeClr>
          </a:solidFill>
        </p:spPr>
        <p:txBody>
          <a:bodyPr wrap="square" rtlCol="0" anchor="ctr">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記入例</a:t>
            </a:r>
          </a:p>
        </p:txBody>
      </p:sp>
      <p:sp>
        <p:nvSpPr>
          <p:cNvPr id="12" name="十字形 11">
            <a:extLst>
              <a:ext uri="{FF2B5EF4-FFF2-40B4-BE49-F238E27FC236}">
                <a16:creationId xmlns:a16="http://schemas.microsoft.com/office/drawing/2014/main" id="{FD774B57-F50D-4471-80D4-C1A788860D23}"/>
              </a:ext>
            </a:extLst>
          </p:cNvPr>
          <p:cNvSpPr/>
          <p:nvPr/>
        </p:nvSpPr>
        <p:spPr>
          <a:xfrm>
            <a:off x="4619625" y="2803893"/>
            <a:ext cx="361950" cy="343620"/>
          </a:xfrm>
          <a:prstGeom prst="plus">
            <a:avLst>
              <a:gd name="adj" fmla="val 416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id="{CF351532-8E31-436D-89B8-131C1D37E382}"/>
              </a:ext>
            </a:extLst>
          </p:cNvPr>
          <p:cNvSpPr/>
          <p:nvPr/>
        </p:nvSpPr>
        <p:spPr>
          <a:xfrm rot="5400000">
            <a:off x="3560897" y="2396280"/>
            <a:ext cx="224837" cy="5936932"/>
          </a:xfrm>
          <a:prstGeom prst="rightBrace">
            <a:avLst>
              <a:gd name="adj1" fmla="val 59075"/>
              <a:gd name="adj2" fmla="val 5015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76255C0-5A16-47E4-A3F5-212F2C830FF4}"/>
              </a:ext>
            </a:extLst>
          </p:cNvPr>
          <p:cNvSpPr txBox="1"/>
          <p:nvPr/>
        </p:nvSpPr>
        <p:spPr>
          <a:xfrm>
            <a:off x="2625565" y="5590610"/>
            <a:ext cx="2095500" cy="369332"/>
          </a:xfrm>
          <a:prstGeom prst="rect">
            <a:avLst/>
          </a:prstGeom>
          <a:solidFill>
            <a:schemeClr val="accent4">
              <a:lumMod val="40000"/>
              <a:lumOff val="60000"/>
            </a:schemeClr>
          </a:solidFill>
        </p:spPr>
        <p:txBody>
          <a:bodyPr wrap="square" rtlCol="0">
            <a:spAutoFit/>
          </a:bodyPr>
          <a:lstStyle/>
          <a:p>
            <a:pPr algn="ctr"/>
            <a:r>
              <a:rPr lang="ja-JP" altLang="en-US" dirty="0">
                <a:solidFill>
                  <a:srgbClr val="FF0000"/>
                </a:solidFill>
                <a:latin typeface="HG丸ｺﾞｼｯｸM-PRO" panose="020F0600000000000000" pitchFamily="50" charset="-128"/>
                <a:ea typeface="HG丸ｺﾞｼｯｸM-PRO" panose="020F0600000000000000" pitchFamily="50" charset="-128"/>
              </a:rPr>
              <a:t>互助組合へ提出</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96F7FED6-0D7C-4F88-A98C-E8C51BA4FCED}"/>
              </a:ext>
            </a:extLst>
          </p:cNvPr>
          <p:cNvSpPr/>
          <p:nvPr/>
        </p:nvSpPr>
        <p:spPr>
          <a:xfrm>
            <a:off x="4981575" y="5704678"/>
            <a:ext cx="7094161" cy="93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５</a:t>
            </a:r>
            <a:r>
              <a:rPr lang="ja-JP" altLang="en-US" sz="1400" dirty="0">
                <a:solidFill>
                  <a:schemeClr val="tx1"/>
                </a:solidFill>
                <a:latin typeface="HG丸ｺﾞｼｯｸM-PRO" panose="020F0600000000000000" pitchFamily="50" charset="-128"/>
                <a:ea typeface="HG丸ｺﾞｼｯｸM-PRO" panose="020F0600000000000000" pitchFamily="50" charset="-128"/>
              </a:rPr>
              <a:t>月末に送金決定通知書を郵送しますので５月末にお住まいの住所を記入してく　</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退職時と氏名が変更している場合は</a:t>
            </a:r>
            <a:r>
              <a:rPr lang="ja-JP" altLang="en-US"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氏名が変わったことが確認できるもの（運</a:t>
            </a:r>
            <a:r>
              <a:rPr lang="ja-JP" altLang="en-US"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転免許証等）のコピーを添付</a:t>
            </a:r>
            <a:r>
              <a:rPr lang="ja-JP" altLang="en-US"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して</a:t>
            </a:r>
            <a:r>
              <a:rPr lang="ja-JP"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ください</a:t>
            </a:r>
            <a:r>
              <a:rPr lang="ja-JP" altLang="en-US"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　受取口座は振込手数料の都合上、広島銀行の指定に御協力ください。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A80EDE0E-0BFF-4799-9F65-B44B9E43178F}"/>
              </a:ext>
            </a:extLst>
          </p:cNvPr>
          <p:cNvSpPr/>
          <p:nvPr/>
        </p:nvSpPr>
        <p:spPr>
          <a:xfrm>
            <a:off x="5042007" y="244823"/>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スライド番号プレースホルダー 4">
            <a:extLst>
              <a:ext uri="{FF2B5EF4-FFF2-40B4-BE49-F238E27FC236}">
                <a16:creationId xmlns:a16="http://schemas.microsoft.com/office/drawing/2014/main" id="{8C3F3E57-B9E8-4A28-90C3-7F447C78A805}"/>
              </a:ext>
            </a:extLst>
          </p:cNvPr>
          <p:cNvSpPr>
            <a:spLocks noGrp="1"/>
          </p:cNvSpPr>
          <p:nvPr>
            <p:ph type="sldNum" sz="quarter" idx="12"/>
          </p:nvPr>
        </p:nvSpPr>
        <p:spPr/>
        <p:txBody>
          <a:bodyPr/>
          <a:lstStyle/>
          <a:p>
            <a:fld id="{4F4F5B68-5971-4DD5-9BAE-CFB197CB6D3D}" type="slidenum">
              <a:rPr kumimoji="1" lang="ja-JP" altLang="en-US" smtClean="0"/>
              <a:t>5</a:t>
            </a:fld>
            <a:endParaRPr kumimoji="1" lang="ja-JP" altLang="en-US"/>
          </a:p>
        </p:txBody>
      </p:sp>
      <p:pic>
        <p:nvPicPr>
          <p:cNvPr id="3" name="オーディオ 2">
            <a:hlinkClick r:id="" action="ppaction://media"/>
            <a:extLst>
              <a:ext uri="{FF2B5EF4-FFF2-40B4-BE49-F238E27FC236}">
                <a16:creationId xmlns:a16="http://schemas.microsoft.com/office/drawing/2014/main" id="{6283FBA6-FE84-420F-A4F6-76B8B25F8F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53402848"/>
      </p:ext>
    </p:extLst>
  </p:cSld>
  <p:clrMapOvr>
    <a:masterClrMapping/>
  </p:clrMapOvr>
  <mc:AlternateContent xmlns:mc="http://schemas.openxmlformats.org/markup-compatibility/2006" xmlns:p14="http://schemas.microsoft.com/office/powerpoint/2010/main">
    <mc:Choice Requires="p14">
      <p:transition spd="slow" p14:dur="2000" advTm="7352"/>
    </mc:Choice>
    <mc:Fallback xmlns="">
      <p:transition spd="slow" advTm="7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4000"/>
          </a:xfrm>
          <a:solidFill>
            <a:schemeClr val="accent4">
              <a:lumMod val="60000"/>
              <a:lumOff val="40000"/>
            </a:schemeClr>
          </a:solidFill>
          <a:scene3d>
            <a:camera prst="orthographicFront"/>
            <a:lightRig rig="threePt" dir="t"/>
          </a:scene3d>
          <a:sp3d>
            <a:bevelT/>
          </a:sp3d>
        </p:spPr>
        <p:txBody>
          <a:bodyPr anchor="ctr" anchorCtr="1">
            <a:normAutofit fontScale="90000"/>
          </a:bodyPr>
          <a:lstStyle/>
          <a:p>
            <a:r>
              <a:rPr lang="ja-JP" altLang="en-US" sz="4000" b="1" dirty="0">
                <a:latin typeface="HG丸ｺﾞｼｯｸM-PRO" panose="020F0600000000000000" pitchFamily="50" charset="-128"/>
                <a:ea typeface="HG丸ｺﾞｼｯｸM-PRO" panose="020F0600000000000000" pitchFamily="50" charset="-128"/>
              </a:rPr>
              <a:t>２　給付金の受取口座についてのお願い</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38200" y="1871807"/>
            <a:ext cx="10515600" cy="2524702"/>
          </a:xfrm>
        </p:spPr>
        <p:txBody>
          <a:bodyPr>
            <a:norm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令和６年９月末日まで</a:t>
            </a:r>
            <a:r>
              <a:rPr lang="ja-JP" altLang="en-US" b="1" dirty="0">
                <a:latin typeface="HG丸ｺﾞｼｯｸM-PRO" panose="020F0600000000000000" pitchFamily="50" charset="-128"/>
                <a:ea typeface="HG丸ｺﾞｼｯｸM-PRO" panose="020F0600000000000000" pitchFamily="50" charset="-128"/>
              </a:rPr>
              <a:t>は、現在御利用中の登録口座の解約や名義変更をしないようにお願いします</a:t>
            </a:r>
            <a:r>
              <a:rPr lang="en-US" altLang="ja-JP" b="1" dirty="0">
                <a:latin typeface="HG丸ｺﾞｼｯｸM-PRO" panose="020F0600000000000000" pitchFamily="50" charset="-128"/>
                <a:ea typeface="HG丸ｺﾞｼｯｸM-PRO" panose="020F0600000000000000" pitchFamily="50" charset="-128"/>
              </a:rPr>
              <a:t>｡</a:t>
            </a:r>
          </a:p>
          <a:p>
            <a:pPr marL="0" indent="0">
              <a:buNone/>
            </a:pPr>
            <a:endParaRPr kumimoji="1"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医療給付金等が、退職日の４～５か月後に振り込まれることがあります。</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DCBC37AE-A6E5-4808-8BC3-2B3A8EB9B943}"/>
              </a:ext>
            </a:extLst>
          </p:cNvPr>
          <p:cNvSpPr>
            <a:spLocks noGrp="1"/>
          </p:cNvSpPr>
          <p:nvPr>
            <p:ph type="sldNum" sz="quarter" idx="12"/>
          </p:nvPr>
        </p:nvSpPr>
        <p:spPr/>
        <p:txBody>
          <a:bodyPr/>
          <a:lstStyle/>
          <a:p>
            <a:fld id="{4F4F5B68-5971-4DD5-9BAE-CFB197CB6D3D}" type="slidenum">
              <a:rPr kumimoji="1" lang="ja-JP" altLang="en-US" smtClean="0"/>
              <a:t>6</a:t>
            </a:fld>
            <a:endParaRPr kumimoji="1" lang="ja-JP" altLang="en-US"/>
          </a:p>
        </p:txBody>
      </p:sp>
      <p:pic>
        <p:nvPicPr>
          <p:cNvPr id="8" name="オーディオ 7">
            <a:hlinkClick r:id="" action="ppaction://media"/>
            <a:extLst>
              <a:ext uri="{FF2B5EF4-FFF2-40B4-BE49-F238E27FC236}">
                <a16:creationId xmlns:a16="http://schemas.microsoft.com/office/drawing/2014/main" id="{57341FD1-588C-4344-987E-6A691ADDF4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7100146"/>
      </p:ext>
    </p:extLst>
  </p:cSld>
  <p:clrMapOvr>
    <a:masterClrMapping/>
  </p:clrMapOvr>
  <mc:AlternateContent xmlns:mc="http://schemas.openxmlformats.org/markup-compatibility/2006" xmlns:p14="http://schemas.microsoft.com/office/powerpoint/2010/main">
    <mc:Choice Requires="p14">
      <p:transition spd="slow" p14:dur="2000" advTm="13778"/>
    </mc:Choice>
    <mc:Fallback xmlns="">
      <p:transition spd="slow" advTm="13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a:extLst>
              <a:ext uri="{FF2B5EF4-FFF2-40B4-BE49-F238E27FC236}">
                <a16:creationId xmlns:a16="http://schemas.microsoft.com/office/drawing/2014/main" id="{E2112A18-7631-48DA-BCF9-A0BEAC8A999A}"/>
              </a:ext>
            </a:extLst>
          </p:cNvPr>
          <p:cNvSpPr>
            <a:spLocks noGrp="1"/>
          </p:cNvSpPr>
          <p:nvPr>
            <p:ph idx="1"/>
          </p:nvPr>
        </p:nvSpPr>
        <p:spPr>
          <a:xfrm>
            <a:off x="838199" y="1819564"/>
            <a:ext cx="10515600" cy="4100945"/>
          </a:xfrm>
          <a:ln>
            <a:noFill/>
          </a:ln>
        </p:spPr>
        <p:txBody>
          <a:bodyPr lIns="36000" tIns="0" rIns="36000" bIns="0">
            <a:noAutofit/>
          </a:bodyPr>
          <a:lstStyle/>
          <a:p>
            <a:pPr marL="0" indent="0">
              <a:buNone/>
            </a:pPr>
            <a:br>
              <a:rPr lang="en-US" altLang="ja-JP" sz="2400" dirty="0">
                <a:latin typeface="HG丸ｺﾞｼｯｸM-PRO" panose="020F0600000000000000" pitchFamily="50" charset="-128"/>
                <a:ea typeface="HG丸ｺﾞｼｯｸM-PRO" panose="020F0600000000000000" pitchFamily="50" charset="-128"/>
              </a:rPr>
            </a:b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退職手当から</a:t>
            </a:r>
            <a:r>
              <a:rPr lang="ja-JP" altLang="en-US" sz="1800" dirty="0">
                <a:latin typeface="HG丸ｺﾞｼｯｸM-PRO" panose="020F0600000000000000" pitchFamily="50" charset="-128"/>
                <a:ea typeface="HG丸ｺﾞｼｯｸM-PRO" panose="020F0600000000000000" pitchFamily="50" charset="-128"/>
              </a:rPr>
              <a:t>未償還元利金相当額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未償還元金＋経過利息</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を</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控除します</a:t>
            </a:r>
            <a:r>
              <a:rPr lang="en-US" altLang="ja-JP" sz="1800"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指定の期日までに指定する口座へ償還金を振り込んでください</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市町等により異なります</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互助組合から３月に通知を送付します。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　</a:t>
            </a:r>
          </a:p>
        </p:txBody>
      </p:sp>
      <p:sp>
        <p:nvSpPr>
          <p:cNvPr id="11" name="テキスト ボックス 10">
            <a:extLst>
              <a:ext uri="{FF2B5EF4-FFF2-40B4-BE49-F238E27FC236}">
                <a16:creationId xmlns:a16="http://schemas.microsoft.com/office/drawing/2014/main" id="{D645BA5D-8895-4866-B901-D8A27F64FC12}"/>
              </a:ext>
            </a:extLst>
          </p:cNvPr>
          <p:cNvSpPr txBox="1"/>
          <p:nvPr/>
        </p:nvSpPr>
        <p:spPr>
          <a:xfrm>
            <a:off x="838197" y="1755129"/>
            <a:ext cx="4999185" cy="369332"/>
          </a:xfrm>
          <a:prstGeom prst="rect">
            <a:avLst/>
          </a:prstGeom>
          <a:solidFill>
            <a:schemeClr val="accent4">
              <a:lumMod val="60000"/>
              <a:lumOff val="40000"/>
            </a:schemeClr>
          </a:solidFill>
        </p:spPr>
        <p:txBody>
          <a:bodyPr wrap="square" rtlCol="0">
            <a:spAutoFit/>
          </a:bodyPr>
          <a:lstStyle/>
          <a:p>
            <a:pPr algn="ctr"/>
            <a:r>
              <a:rPr lang="ja-JP" altLang="en-US" sz="1800" b="1" dirty="0">
                <a:latin typeface="HG丸ｺﾞｼｯｸM-PRO" panose="020F0600000000000000" pitchFamily="50" charset="-128"/>
                <a:ea typeface="HG丸ｺﾞｼｯｸM-PRO" panose="020F0600000000000000" pitchFamily="50" charset="-128"/>
              </a:rPr>
              <a:t>互助組合の貸付金に未償還元金がある場合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D77F4A10-67EC-473C-8D9A-8B4E195C02A7}"/>
              </a:ext>
            </a:extLst>
          </p:cNvPr>
          <p:cNvSpPr txBox="1"/>
          <p:nvPr/>
        </p:nvSpPr>
        <p:spPr>
          <a:xfrm>
            <a:off x="838198" y="3385127"/>
            <a:ext cx="4999184" cy="369332"/>
          </a:xfrm>
          <a:prstGeom prst="rect">
            <a:avLst/>
          </a:prstGeom>
          <a:solidFill>
            <a:schemeClr val="accent4">
              <a:lumMod val="60000"/>
              <a:lumOff val="40000"/>
            </a:schemeClr>
          </a:solidFill>
        </p:spPr>
        <p:txBody>
          <a:bodyPr wrap="square" rtlCol="0">
            <a:spAutoFit/>
          </a:bodyPr>
          <a:lstStyle/>
          <a:p>
            <a:pPr algn="ctr"/>
            <a:r>
              <a:rPr lang="ja-JP" altLang="en-US" sz="1800" b="1" dirty="0"/>
              <a:t>退職手当から控除しても不足金が生じる場合</a:t>
            </a:r>
            <a:endParaRPr kumimoji="1" lang="ja-JP" altLang="en-US" b="1" dirty="0"/>
          </a:p>
        </p:txBody>
      </p:sp>
      <p:sp>
        <p:nvSpPr>
          <p:cNvPr id="13" name="テキスト ボックス 12">
            <a:extLst>
              <a:ext uri="{FF2B5EF4-FFF2-40B4-BE49-F238E27FC236}">
                <a16:creationId xmlns:a16="http://schemas.microsoft.com/office/drawing/2014/main" id="{278CA2D2-6390-4027-B783-6B9BC1CA5F47}"/>
              </a:ext>
            </a:extLst>
          </p:cNvPr>
          <p:cNvSpPr txBox="1"/>
          <p:nvPr/>
        </p:nvSpPr>
        <p:spPr>
          <a:xfrm>
            <a:off x="838198" y="3818894"/>
            <a:ext cx="4999184" cy="369332"/>
          </a:xfrm>
          <a:prstGeom prst="rect">
            <a:avLst/>
          </a:prstGeom>
          <a:solidFill>
            <a:schemeClr val="accent4">
              <a:lumMod val="60000"/>
              <a:lumOff val="40000"/>
            </a:schemeClr>
          </a:solidFill>
        </p:spPr>
        <p:txBody>
          <a:bodyPr wrap="square" rtlCol="0">
            <a:spAutoFit/>
          </a:bodyPr>
          <a:lstStyle/>
          <a:p>
            <a:r>
              <a:rPr lang="ja-JP" altLang="en-US" sz="1800" b="1" dirty="0"/>
              <a:t>退職手当が県から支給されない場合</a:t>
            </a:r>
            <a:endParaRPr kumimoji="1" lang="ja-JP" altLang="en-US" b="1" dirty="0"/>
          </a:p>
        </p:txBody>
      </p:sp>
      <p:sp>
        <p:nvSpPr>
          <p:cNvPr id="6" name="タイトル 1">
            <a:extLst>
              <a:ext uri="{FF2B5EF4-FFF2-40B4-BE49-F238E27FC236}">
                <a16:creationId xmlns:a16="http://schemas.microsoft.com/office/drawing/2014/main" id="{822356D4-2211-4219-9E5D-6E83FD3FB556}"/>
              </a:ext>
            </a:extLst>
          </p:cNvPr>
          <p:cNvSpPr>
            <a:spLocks noGrp="1"/>
          </p:cNvSpPr>
          <p:nvPr>
            <p:ph type="title"/>
          </p:nvPr>
        </p:nvSpPr>
        <p:spPr>
          <a:xfrm>
            <a:off x="838200" y="213666"/>
            <a:ext cx="10515600" cy="604800"/>
          </a:xfrm>
          <a:solidFill>
            <a:schemeClr val="accent4">
              <a:lumMod val="60000"/>
              <a:lumOff val="40000"/>
            </a:schemeClr>
          </a:solidFill>
          <a:scene3d>
            <a:camera prst="orthographicFront"/>
            <a:lightRig rig="threePt" dir="t"/>
          </a:scene3d>
          <a:sp3d>
            <a:bevelT/>
          </a:sp3d>
        </p:spPr>
        <p:txBody>
          <a:bodyPr anchor="ctr" anchorCtr="1">
            <a:noAutofit/>
          </a:bodyPr>
          <a:lstStyle/>
          <a:p>
            <a:r>
              <a:rPr lang="ja-JP" altLang="en-US" sz="4000" dirty="0">
                <a:latin typeface="HG丸ｺﾞｼｯｸM-PRO" panose="020F0600000000000000" pitchFamily="50" charset="-128"/>
                <a:ea typeface="HG丸ｺﾞｼｯｸM-PRO" panose="020F0600000000000000" pitchFamily="50" charset="-128"/>
              </a:rPr>
              <a:t>３　</a:t>
            </a:r>
            <a:r>
              <a:rPr lang="ja-JP" altLang="en-US" sz="3600" dirty="0">
                <a:latin typeface="HG丸ｺﾞｼｯｸM-PRO" panose="020F0600000000000000" pitchFamily="50" charset="-128"/>
                <a:ea typeface="HG丸ｺﾞｼｯｸM-PRO" panose="020F0600000000000000" pitchFamily="50" charset="-128"/>
              </a:rPr>
              <a:t>貸付金</a:t>
            </a:r>
            <a:r>
              <a:rPr lang="ja-JP" altLang="en-US" sz="4000" dirty="0">
                <a:latin typeface="HG丸ｺﾞｼｯｸM-PRO" panose="020F0600000000000000" pitchFamily="50" charset="-128"/>
                <a:ea typeface="HG丸ｺﾞｼｯｸM-PRO" panose="020F0600000000000000" pitchFamily="50" charset="-128"/>
              </a:rPr>
              <a:t>の未償還金の取扱いについて</a:t>
            </a:r>
            <a:endParaRPr kumimoji="1" lang="ja-JP" altLang="en-US" sz="4000" dirty="0">
              <a:latin typeface="HG丸ｺﾞｼｯｸM-PRO" panose="020F0600000000000000" pitchFamily="50" charset="-128"/>
              <a:ea typeface="HG丸ｺﾞｼｯｸM-PRO" panose="020F0600000000000000" pitchFamily="50" charset="-128"/>
            </a:endParaRPr>
          </a:p>
        </p:txBody>
      </p:sp>
      <p:pic>
        <p:nvPicPr>
          <p:cNvPr id="3" name="オーディオ 2">
            <a:hlinkClick r:id="" action="ppaction://media"/>
            <a:extLst>
              <a:ext uri="{FF2B5EF4-FFF2-40B4-BE49-F238E27FC236}">
                <a16:creationId xmlns:a16="http://schemas.microsoft.com/office/drawing/2014/main" id="{1EE12441-3C1A-4C45-85F8-3288C831AC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24711689"/>
      </p:ext>
    </p:extLst>
  </p:cSld>
  <p:clrMapOvr>
    <a:masterClrMapping/>
  </p:clrMapOvr>
  <mc:AlternateContent xmlns:mc="http://schemas.openxmlformats.org/markup-compatibility/2006" xmlns:p14="http://schemas.microsoft.com/office/powerpoint/2010/main">
    <mc:Choice Requires="p14">
      <p:transition spd="slow" p14:dur="53000" advTm="26267"/>
    </mc:Choice>
    <mc:Fallback xmlns="">
      <p:transition spd="slow" advTm="26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BC52F17-1BB3-4094-BAEC-133571DFB8EE}"/>
              </a:ext>
            </a:extLst>
          </p:cNvPr>
          <p:cNvSpPr txBox="1">
            <a:spLocks noGrp="1"/>
          </p:cNvSpPr>
          <p:nvPr>
            <p:ph type="title"/>
          </p:nvPr>
        </p:nvSpPr>
        <p:spPr>
          <a:xfrm>
            <a:off x="838200" y="509227"/>
            <a:ext cx="5000400" cy="343620"/>
          </a:xfrm>
          <a:prstGeom prst="rect">
            <a:avLst/>
          </a:prstGeom>
          <a:solidFill>
            <a:schemeClr val="accent4">
              <a:lumMod val="60000"/>
              <a:lumOff val="40000"/>
            </a:schemeClr>
          </a:solidFill>
        </p:spPr>
        <p:txBody>
          <a:bodyPr wrap="square" rtlCol="0">
            <a:spAutoFit/>
          </a:bodyPr>
          <a:lstStyle/>
          <a:p>
            <a:pPr algn="ctr"/>
            <a:r>
              <a:rPr lang="ja-JP" altLang="en-US" sz="1800" b="1" dirty="0">
                <a:latin typeface="HG丸ｺﾞｼｯｸM-PRO" panose="020F0600000000000000" pitchFamily="50" charset="-128"/>
                <a:ea typeface="HG丸ｺﾞｼｯｸM-PRO" panose="020F0600000000000000" pitchFamily="50" charset="-128"/>
              </a:rPr>
              <a:t>退職前に貸付金の一括償還を行う場合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A6834FE2-D794-4D32-922D-CF06CB4D8588}"/>
              </a:ext>
            </a:extLst>
          </p:cNvPr>
          <p:cNvSpPr>
            <a:spLocks noGrp="1"/>
          </p:cNvSpPr>
          <p:nvPr>
            <p:ph idx="1"/>
          </p:nvPr>
        </p:nvSpPr>
        <p:spPr>
          <a:xfrm>
            <a:off x="838200" y="1080655"/>
            <a:ext cx="10515600" cy="5096308"/>
          </a:xfrm>
        </p:spPr>
        <p:txBody>
          <a:bodyPr/>
          <a:lstStyle/>
          <a:p>
            <a:pPr marL="0" indent="0">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１月末までに</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互貸付金一括償還申出書</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を提出してください。</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様式は、互助組合のホームページからダウンロードして御使用ください</a:t>
            </a:r>
            <a:r>
              <a:rPr lang="en-US" altLang="ja-JP" sz="1800" dirty="0">
                <a:latin typeface="HG丸ｺﾞｼｯｸM-PRO" panose="020F0600000000000000" pitchFamily="50" charset="-128"/>
                <a:ea typeface="HG丸ｺﾞｼｯｸM-PRO" panose="020F0600000000000000" pitchFamily="50" charset="-128"/>
              </a:rPr>
              <a:t>｡</a:t>
            </a: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3FFDC74E-627F-4445-B92E-255039A0B5C4}"/>
              </a:ext>
            </a:extLst>
          </p:cNvPr>
          <p:cNvSpPr>
            <a:spLocks noGrp="1"/>
          </p:cNvSpPr>
          <p:nvPr>
            <p:ph type="sldNum" sz="quarter" idx="12"/>
          </p:nvPr>
        </p:nvSpPr>
        <p:spPr/>
        <p:txBody>
          <a:bodyPr/>
          <a:lstStyle/>
          <a:p>
            <a:fld id="{4F4F5B68-5971-4DD5-9BAE-CFB197CB6D3D}" type="slidenum">
              <a:rPr kumimoji="1" lang="ja-JP" altLang="en-US" smtClean="0"/>
              <a:t>8</a:t>
            </a:fld>
            <a:endParaRPr kumimoji="1" lang="ja-JP" altLang="en-US"/>
          </a:p>
        </p:txBody>
      </p:sp>
      <p:sp>
        <p:nvSpPr>
          <p:cNvPr id="6" name="コンテンツ プレースホルダー 4">
            <a:extLst>
              <a:ext uri="{FF2B5EF4-FFF2-40B4-BE49-F238E27FC236}">
                <a16:creationId xmlns:a16="http://schemas.microsoft.com/office/drawing/2014/main" id="{91EE425C-A5FA-498F-9967-1D76F7E8214C}"/>
              </a:ext>
            </a:extLst>
          </p:cNvPr>
          <p:cNvSpPr txBox="1">
            <a:spLocks/>
          </p:cNvSpPr>
          <p:nvPr/>
        </p:nvSpPr>
        <p:spPr>
          <a:xfrm>
            <a:off x="757382" y="1727631"/>
            <a:ext cx="10596417" cy="4880818"/>
          </a:xfrm>
          <a:prstGeom prst="rect">
            <a:avLst/>
          </a:prstGeom>
          <a:ln>
            <a:noFill/>
          </a:ln>
        </p:spPr>
        <p:txBody>
          <a:bodyPr vert="horz" lIns="36000" tIns="0" rIns="3600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br>
              <a:rPr lang="en-US" altLang="ja-JP" sz="2400" dirty="0"/>
            </a:br>
            <a:endParaRPr lang="en-US" altLang="ja-JP" sz="12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ja-JP" altLang="en-US" sz="1800" dirty="0">
                <a:solidFill>
                  <a:srgbClr val="FF0000"/>
                </a:solidFill>
              </a:rPr>
              <a:t>　</a:t>
            </a:r>
            <a:r>
              <a:rPr lang="ja-JP" altLang="en-US" sz="1600" dirty="0"/>
              <a:t>　</a:t>
            </a:r>
          </a:p>
        </p:txBody>
      </p:sp>
      <p:pic>
        <p:nvPicPr>
          <p:cNvPr id="7" name="図 6">
            <a:extLst>
              <a:ext uri="{FF2B5EF4-FFF2-40B4-BE49-F238E27FC236}">
                <a16:creationId xmlns:a16="http://schemas.microsoft.com/office/drawing/2014/main" id="{DBC95903-EACD-41AC-9E14-511D88087D17}"/>
              </a:ext>
            </a:extLst>
          </p:cNvPr>
          <p:cNvPicPr>
            <a:picLocks noChangeAspect="1"/>
          </p:cNvPicPr>
          <p:nvPr/>
        </p:nvPicPr>
        <p:blipFill rotWithShape="1">
          <a:blip r:embed="rId5"/>
          <a:srcRect l="30131" t="12868" r="16695" b="5632"/>
          <a:stretch/>
        </p:blipFill>
        <p:spPr>
          <a:xfrm>
            <a:off x="1870562" y="2280213"/>
            <a:ext cx="5086367" cy="4297295"/>
          </a:xfrm>
          <a:prstGeom prst="rect">
            <a:avLst/>
          </a:prstGeom>
          <a:ln>
            <a:solidFill>
              <a:srgbClr val="FF0000"/>
            </a:solidFill>
          </a:ln>
        </p:spPr>
      </p:pic>
      <p:sp>
        <p:nvSpPr>
          <p:cNvPr id="8" name="楕円 7">
            <a:extLst>
              <a:ext uri="{FF2B5EF4-FFF2-40B4-BE49-F238E27FC236}">
                <a16:creationId xmlns:a16="http://schemas.microsoft.com/office/drawing/2014/main" id="{9835A8D2-BD6A-4D3A-9400-3017BCE9AEF0}"/>
              </a:ext>
            </a:extLst>
          </p:cNvPr>
          <p:cNvSpPr/>
          <p:nvPr/>
        </p:nvSpPr>
        <p:spPr>
          <a:xfrm>
            <a:off x="5375151" y="6139505"/>
            <a:ext cx="1119909" cy="287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0BACBA08-D50F-4B33-B090-0F524C09A1EF}"/>
              </a:ext>
            </a:extLst>
          </p:cNvPr>
          <p:cNvPicPr>
            <a:picLocks noChangeAspect="1"/>
          </p:cNvPicPr>
          <p:nvPr/>
        </p:nvPicPr>
        <p:blipFill rotWithShape="1">
          <a:blip r:embed="rId6"/>
          <a:srcRect l="36341" t="19232" r="31231" b="61973"/>
          <a:stretch/>
        </p:blipFill>
        <p:spPr>
          <a:xfrm>
            <a:off x="7008950" y="3248119"/>
            <a:ext cx="5006547" cy="1632230"/>
          </a:xfrm>
          <a:prstGeom prst="rect">
            <a:avLst/>
          </a:prstGeom>
          <a:ln>
            <a:solidFill>
              <a:srgbClr val="FF0000"/>
            </a:solidFill>
          </a:ln>
        </p:spPr>
      </p:pic>
      <p:sp>
        <p:nvSpPr>
          <p:cNvPr id="10" name="矢印: 左 9">
            <a:extLst>
              <a:ext uri="{FF2B5EF4-FFF2-40B4-BE49-F238E27FC236}">
                <a16:creationId xmlns:a16="http://schemas.microsoft.com/office/drawing/2014/main" id="{167D0A79-663B-4DBE-80E9-36176E32D552}"/>
              </a:ext>
            </a:extLst>
          </p:cNvPr>
          <p:cNvSpPr/>
          <p:nvPr/>
        </p:nvSpPr>
        <p:spPr>
          <a:xfrm rot="9173909" flipV="1">
            <a:off x="6505979" y="5464954"/>
            <a:ext cx="2639414" cy="302596"/>
          </a:xfrm>
          <a:prstGeom prst="leftArrow">
            <a:avLst>
              <a:gd name="adj1" fmla="val 20904"/>
              <a:gd name="adj2" fmla="val 52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091D926-C3E3-445B-9839-F0737ECFF11E}"/>
              </a:ext>
            </a:extLst>
          </p:cNvPr>
          <p:cNvSpPr/>
          <p:nvPr/>
        </p:nvSpPr>
        <p:spPr>
          <a:xfrm>
            <a:off x="10500332" y="4188637"/>
            <a:ext cx="736026" cy="287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F4BD821-808B-45E8-8AE4-0F0704E63E3C}"/>
              </a:ext>
            </a:extLst>
          </p:cNvPr>
          <p:cNvSpPr txBox="1"/>
          <p:nvPr/>
        </p:nvSpPr>
        <p:spPr>
          <a:xfrm>
            <a:off x="10125783" y="4950590"/>
            <a:ext cx="1797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ここをクリックすると様式がダウンロードできます。</a:t>
            </a:r>
          </a:p>
        </p:txBody>
      </p:sp>
      <p:sp>
        <p:nvSpPr>
          <p:cNvPr id="13" name="角丸四角形吹き出し 9">
            <a:extLst>
              <a:ext uri="{FF2B5EF4-FFF2-40B4-BE49-F238E27FC236}">
                <a16:creationId xmlns:a16="http://schemas.microsoft.com/office/drawing/2014/main" id="{85BA591C-5F6C-4AAD-89C5-F602CF6734C6}"/>
              </a:ext>
            </a:extLst>
          </p:cNvPr>
          <p:cNvSpPr/>
          <p:nvPr/>
        </p:nvSpPr>
        <p:spPr>
          <a:xfrm>
            <a:off x="6012796" y="5591129"/>
            <a:ext cx="996154" cy="397368"/>
          </a:xfrm>
          <a:prstGeom prst="wedgeRoundRectCallout">
            <a:avLst>
              <a:gd name="adj1" fmla="val -33203"/>
              <a:gd name="adj2" fmla="val 97359"/>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クリック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4" name="吹き出し: 右矢印 13">
            <a:extLst>
              <a:ext uri="{FF2B5EF4-FFF2-40B4-BE49-F238E27FC236}">
                <a16:creationId xmlns:a16="http://schemas.microsoft.com/office/drawing/2014/main" id="{33656298-6EE5-4E03-8ED2-63D93F5058B5}"/>
              </a:ext>
            </a:extLst>
          </p:cNvPr>
          <p:cNvSpPr/>
          <p:nvPr/>
        </p:nvSpPr>
        <p:spPr>
          <a:xfrm>
            <a:off x="269042" y="2504670"/>
            <a:ext cx="1802585" cy="550956"/>
          </a:xfrm>
          <a:prstGeom prst="rightArrowCallout">
            <a:avLst>
              <a:gd name="adj1" fmla="val 25000"/>
              <a:gd name="adj2" fmla="val 25000"/>
              <a:gd name="adj3" fmla="val 25000"/>
              <a:gd name="adj4" fmla="val 80861"/>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互助組合</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HP</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E090212A-C1A8-4E58-AFD2-5AFED6F6C21A}"/>
              </a:ext>
            </a:extLst>
          </p:cNvPr>
          <p:cNvCxnSpPr/>
          <p:nvPr/>
        </p:nvCxnSpPr>
        <p:spPr>
          <a:xfrm>
            <a:off x="7453745" y="4752000"/>
            <a:ext cx="932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7680F2A-A279-4743-9C02-96F83B426CBA}"/>
              </a:ext>
            </a:extLst>
          </p:cNvPr>
          <p:cNvCxnSpPr/>
          <p:nvPr/>
        </p:nvCxnSpPr>
        <p:spPr>
          <a:xfrm>
            <a:off x="7222836" y="4405745"/>
            <a:ext cx="1163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F190A6D7-BD43-447F-9B1B-D04E04BC5F0D}"/>
              </a:ext>
            </a:extLst>
          </p:cNvPr>
          <p:cNvSpPr/>
          <p:nvPr/>
        </p:nvSpPr>
        <p:spPr>
          <a:xfrm>
            <a:off x="2402572" y="1124894"/>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オーディオ 15">
            <a:hlinkClick r:id="" action="ppaction://media"/>
            <a:extLst>
              <a:ext uri="{FF2B5EF4-FFF2-40B4-BE49-F238E27FC236}">
                <a16:creationId xmlns:a16="http://schemas.microsoft.com/office/drawing/2014/main" id="{A779182D-61BA-45BF-996A-B372FE5A50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2282252"/>
      </p:ext>
    </p:extLst>
  </p:cSld>
  <p:clrMapOvr>
    <a:masterClrMapping/>
  </p:clrMapOvr>
  <mc:AlternateContent xmlns:mc="http://schemas.openxmlformats.org/markup-compatibility/2006" xmlns:p14="http://schemas.microsoft.com/office/powerpoint/2010/main">
    <mc:Choice Requires="p14">
      <p:transition spd="slow" p14:dur="2000" advTm="13521"/>
    </mc:Choice>
    <mc:Fallback xmlns="">
      <p:transition spd="slow" advTm="13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FEE3789-4ADD-4E30-BD06-A3CB30007934}"/>
              </a:ext>
            </a:extLst>
          </p:cNvPr>
          <p:cNvPicPr>
            <a:picLocks noChangeAspect="1"/>
          </p:cNvPicPr>
          <p:nvPr/>
        </p:nvPicPr>
        <p:blipFill rotWithShape="1">
          <a:blip r:embed="rId5"/>
          <a:srcRect l="9786" t="4309" r="9067" b="4488"/>
          <a:stretch/>
        </p:blipFill>
        <p:spPr>
          <a:xfrm>
            <a:off x="1451975" y="751502"/>
            <a:ext cx="3747688" cy="5499202"/>
          </a:xfrm>
          <a:prstGeom prst="rect">
            <a:avLst/>
          </a:prstGeom>
          <a:ln>
            <a:solidFill>
              <a:schemeClr val="accent4">
                <a:lumMod val="60000"/>
                <a:lumOff val="40000"/>
              </a:schemeClr>
            </a:solidFill>
          </a:ln>
        </p:spPr>
      </p:pic>
      <p:pic>
        <p:nvPicPr>
          <p:cNvPr id="4" name="図 3">
            <a:extLst>
              <a:ext uri="{FF2B5EF4-FFF2-40B4-BE49-F238E27FC236}">
                <a16:creationId xmlns:a16="http://schemas.microsoft.com/office/drawing/2014/main" id="{204E63D9-0987-43AC-A2D3-7F427CDD5983}"/>
              </a:ext>
            </a:extLst>
          </p:cNvPr>
          <p:cNvPicPr>
            <a:picLocks noChangeAspect="1"/>
          </p:cNvPicPr>
          <p:nvPr/>
        </p:nvPicPr>
        <p:blipFill rotWithShape="1">
          <a:blip r:embed="rId6"/>
          <a:srcRect l="8550" t="4948" r="22681" b="1808"/>
          <a:stretch/>
        </p:blipFill>
        <p:spPr>
          <a:xfrm>
            <a:off x="6766545" y="751502"/>
            <a:ext cx="3860580" cy="5802756"/>
          </a:xfrm>
          <a:prstGeom prst="rect">
            <a:avLst/>
          </a:prstGeom>
          <a:ln>
            <a:solidFill>
              <a:schemeClr val="accent4">
                <a:lumMod val="60000"/>
                <a:lumOff val="40000"/>
              </a:schemeClr>
            </a:solidFill>
          </a:ln>
        </p:spPr>
      </p:pic>
      <p:sp>
        <p:nvSpPr>
          <p:cNvPr id="10" name="タイトル 4">
            <a:extLst>
              <a:ext uri="{FF2B5EF4-FFF2-40B4-BE49-F238E27FC236}">
                <a16:creationId xmlns:a16="http://schemas.microsoft.com/office/drawing/2014/main" id="{4D06AE0E-2D82-40A0-B8EF-4836ABED6765}"/>
              </a:ext>
            </a:extLst>
          </p:cNvPr>
          <p:cNvSpPr txBox="1">
            <a:spLocks/>
          </p:cNvSpPr>
          <p:nvPr/>
        </p:nvSpPr>
        <p:spPr>
          <a:xfrm>
            <a:off x="3595800" y="283584"/>
            <a:ext cx="5000400" cy="343620"/>
          </a:xfrm>
          <a:prstGeom prst="rect">
            <a:avLst/>
          </a:prstGeom>
          <a:solidFill>
            <a:schemeClr val="accent4">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kumimoji="1" lang="ja-JP" altLang="en-US" sz="1800" b="1" dirty="0">
                <a:latin typeface="HG丸ｺﾞｼｯｸM-PRO" panose="020F0600000000000000" pitchFamily="50" charset="-128"/>
                <a:ea typeface="HG丸ｺﾞｼｯｸM-PRO" panose="020F0600000000000000" pitchFamily="50" charset="-128"/>
              </a:rPr>
              <a:t>互貸付金一括償還申出書</a:t>
            </a:r>
            <a:endParaRPr lang="ja-JP" altLang="en-US" b="1"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26CF051D-18B8-4FD7-A5CF-26DBD586010F}"/>
              </a:ext>
            </a:extLst>
          </p:cNvPr>
          <p:cNvSpPr txBox="1"/>
          <p:nvPr/>
        </p:nvSpPr>
        <p:spPr>
          <a:xfrm>
            <a:off x="2861522" y="739002"/>
            <a:ext cx="648000" cy="276999"/>
          </a:xfrm>
          <a:prstGeom prst="rect">
            <a:avLst/>
          </a:prstGeom>
          <a:solidFill>
            <a:schemeClr val="accent4">
              <a:lumMod val="40000"/>
              <a:lumOff val="60000"/>
            </a:schemeClr>
          </a:solidFill>
        </p:spPr>
        <p:txBody>
          <a:bodyPr wrap="square" rtlCol="0" anchor="ctr">
            <a:spAutoFit/>
          </a:bodyPr>
          <a:lstStyle/>
          <a:p>
            <a:pPr algn="ctr"/>
            <a:r>
              <a:rPr lang="ja-JP" altLang="en-US" sz="1200" dirty="0">
                <a:latin typeface="HG丸ｺﾞｼｯｸM-PRO" panose="020F0600000000000000" pitchFamily="50" charset="-128"/>
                <a:ea typeface="HG丸ｺﾞｼｯｸM-PRO" panose="020F0600000000000000" pitchFamily="50" charset="-128"/>
              </a:rPr>
              <a:t>様式</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01FAE226-AA80-4AB1-8997-C6DBF283D5CF}"/>
              </a:ext>
            </a:extLst>
          </p:cNvPr>
          <p:cNvSpPr txBox="1"/>
          <p:nvPr/>
        </p:nvSpPr>
        <p:spPr>
          <a:xfrm>
            <a:off x="8402350" y="735737"/>
            <a:ext cx="648000" cy="276999"/>
          </a:xfrm>
          <a:prstGeom prst="rect">
            <a:avLst/>
          </a:prstGeom>
          <a:solidFill>
            <a:schemeClr val="accent4">
              <a:lumMod val="40000"/>
              <a:lumOff val="60000"/>
            </a:schemeClr>
          </a:solidFill>
        </p:spPr>
        <p:txBody>
          <a:bodyPr wrap="square" rtlCol="0" anchor="ctr">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記入例</a:t>
            </a:r>
          </a:p>
        </p:txBody>
      </p:sp>
      <p:sp>
        <p:nvSpPr>
          <p:cNvPr id="7" name="楕円 6">
            <a:extLst>
              <a:ext uri="{FF2B5EF4-FFF2-40B4-BE49-F238E27FC236}">
                <a16:creationId xmlns:a16="http://schemas.microsoft.com/office/drawing/2014/main" id="{7A328F23-0A4F-4EA7-9DB3-C3B6392948A8}"/>
              </a:ext>
            </a:extLst>
          </p:cNvPr>
          <p:cNvSpPr/>
          <p:nvPr/>
        </p:nvSpPr>
        <p:spPr>
          <a:xfrm>
            <a:off x="4811102" y="318711"/>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右中かっこ 7">
            <a:extLst>
              <a:ext uri="{FF2B5EF4-FFF2-40B4-BE49-F238E27FC236}">
                <a16:creationId xmlns:a16="http://schemas.microsoft.com/office/drawing/2014/main" id="{DE7B186C-D103-4EF0-8495-E4E4FF009A9E}"/>
              </a:ext>
            </a:extLst>
          </p:cNvPr>
          <p:cNvSpPr/>
          <p:nvPr/>
        </p:nvSpPr>
        <p:spPr>
          <a:xfrm rot="5400000">
            <a:off x="3288629" y="4291605"/>
            <a:ext cx="252126" cy="40215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1543A19-AAD1-4010-A908-63BA9556470D}"/>
              </a:ext>
            </a:extLst>
          </p:cNvPr>
          <p:cNvSpPr txBox="1"/>
          <p:nvPr/>
        </p:nvSpPr>
        <p:spPr>
          <a:xfrm>
            <a:off x="1812121" y="6389750"/>
            <a:ext cx="3205141" cy="369332"/>
          </a:xfrm>
          <a:prstGeom prst="rect">
            <a:avLst/>
          </a:prstGeom>
          <a:solidFill>
            <a:schemeClr val="accent4">
              <a:lumMod val="40000"/>
              <a:lumOff val="60000"/>
            </a:schemeClr>
          </a:solidFill>
        </p:spPr>
        <p:txBody>
          <a:bodyPr wrap="square" rtlCol="0">
            <a:spAutoFit/>
          </a:bodyPr>
          <a:lstStyle/>
          <a:p>
            <a:pPr algn="ctr"/>
            <a:r>
              <a:rPr lang="ja-JP" altLang="en-US" dirty="0">
                <a:solidFill>
                  <a:srgbClr val="FF0000"/>
                </a:solidFill>
                <a:latin typeface="HG丸ｺﾞｼｯｸM-PRO" panose="020F0600000000000000" pitchFamily="50" charset="-128"/>
                <a:ea typeface="HG丸ｺﾞｼｯｸM-PRO" panose="020F0600000000000000" pitchFamily="50" charset="-128"/>
              </a:rPr>
              <a:t>１月末までに互助組合へ提出</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E3E07F70-6A92-4255-A1CC-F2FF4880D67A}"/>
              </a:ext>
            </a:extLst>
          </p:cNvPr>
          <p:cNvSpPr>
            <a:spLocks noGrp="1"/>
          </p:cNvSpPr>
          <p:nvPr>
            <p:ph type="sldNum" sz="quarter" idx="12"/>
          </p:nvPr>
        </p:nvSpPr>
        <p:spPr/>
        <p:txBody>
          <a:bodyPr/>
          <a:lstStyle/>
          <a:p>
            <a:fld id="{4F4F5B68-5971-4DD5-9BAE-CFB197CB6D3D}" type="slidenum">
              <a:rPr kumimoji="1" lang="ja-JP" altLang="en-US" smtClean="0"/>
              <a:t>9</a:t>
            </a:fld>
            <a:endParaRPr kumimoji="1" lang="ja-JP" altLang="en-US"/>
          </a:p>
        </p:txBody>
      </p:sp>
      <p:pic>
        <p:nvPicPr>
          <p:cNvPr id="5" name="オーディオ 4">
            <a:hlinkClick r:id="" action="ppaction://media"/>
            <a:extLst>
              <a:ext uri="{FF2B5EF4-FFF2-40B4-BE49-F238E27FC236}">
                <a16:creationId xmlns:a16="http://schemas.microsoft.com/office/drawing/2014/main" id="{108988AF-23E8-4243-9A26-D61D0A9806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6118625"/>
      </p:ext>
    </p:extLst>
  </p:cSld>
  <p:clrMapOvr>
    <a:masterClrMapping/>
  </p:clrMapOvr>
  <mc:AlternateContent xmlns:mc="http://schemas.openxmlformats.org/markup-compatibility/2006" xmlns:p14="http://schemas.microsoft.com/office/powerpoint/2010/main">
    <mc:Choice Requires="p14">
      <p:transition spd="slow" p14:dur="2000" advTm="6058"/>
    </mc:Choice>
    <mc:Fallback xmlns="">
      <p:transition spd="slow" advTm="6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様式見本">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レトロスペク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様式見本</Template>
  <TotalTime>2271</TotalTime>
  <Words>1583</Words>
  <Application>Microsoft Office PowerPoint</Application>
  <PresentationFormat>ワイド画面</PresentationFormat>
  <Paragraphs>124</Paragraphs>
  <Slides>10</Slides>
  <Notes>10</Notes>
  <HiddenSlides>0</HiddenSlides>
  <MMClips>10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HG丸ｺﾞｼｯｸM-PRO</vt:lpstr>
      <vt:lpstr>ＭＳ Ｐゴシック</vt:lpstr>
      <vt:lpstr>游ゴシック</vt:lpstr>
      <vt:lpstr>游ゴシック Light</vt:lpstr>
      <vt:lpstr>游明朝</vt:lpstr>
      <vt:lpstr>Arial</vt:lpstr>
      <vt:lpstr>Calibri</vt:lpstr>
      <vt:lpstr>Calibri Light</vt:lpstr>
      <vt:lpstr>Times New Roman</vt:lpstr>
      <vt:lpstr>様式見本</vt:lpstr>
      <vt:lpstr>レトロスペクト</vt:lpstr>
      <vt:lpstr>互助組合説明 ～広島県の互助組合員の方へ～</vt:lpstr>
      <vt:lpstr>第１　退職時給付金等の手続</vt:lpstr>
      <vt:lpstr>１　退職時の給付金の請求手続</vt:lpstr>
      <vt:lpstr>PowerPoint プレゼンテーション</vt:lpstr>
      <vt:lpstr>PowerPoint プレゼンテーション</vt:lpstr>
      <vt:lpstr>２　給付金の受取口座についてのお願い</vt:lpstr>
      <vt:lpstr>３　貸付金の未償還金の取扱いについて</vt:lpstr>
      <vt:lpstr>退職前に貸付金の一括償還を行う場合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互助組合説明</dc:title>
  <dc:creator>Windows User</dc:creator>
  <cp:lastModifiedBy>古川 かおり</cp:lastModifiedBy>
  <cp:revision>504</cp:revision>
  <cp:lastPrinted>2023-10-30T07:31:23Z</cp:lastPrinted>
  <dcterms:created xsi:type="dcterms:W3CDTF">2022-01-14T01:05:45Z</dcterms:created>
  <dcterms:modified xsi:type="dcterms:W3CDTF">2023-12-04T02:20:31Z</dcterms:modified>
</cp:coreProperties>
</file>